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2" r:id="rId19"/>
    <p:sldId id="274" r:id="rId20"/>
    <p:sldId id="275" r:id="rId21"/>
    <p:sldId id="276" r:id="rId22"/>
    <p:sldId id="27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E0000"/>
    <a:srgbClr val="00E6E1"/>
    <a:srgbClr val="005C5A"/>
    <a:srgbClr val="001F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4/29/2023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4/29/2023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4/29/2023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4/29/2023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hyperlink" Target="https://public.tableau.com/app/profile/barkha.agarwal/viz/MRAfinal_16824879540720/CustomernamewithSales"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olympus.mygreatlearning.com/courses/81624/files/8039678/download?verifier=d9eQBYyx19xiP0vxNOcasH1zBQdmwSMuFymb9bf6&amp;wrap=1"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33A625-7270-6DEE-1263-B39868B3C93B}"/>
              </a:ext>
            </a:extLst>
          </p:cNvPr>
          <p:cNvPicPr>
            <a:picLocks noChangeAspect="1"/>
          </p:cNvPicPr>
          <p:nvPr/>
        </p:nvPicPr>
        <p:blipFill>
          <a:blip r:embed="rId2">
            <a:alphaModFix amt="35000"/>
          </a:blip>
          <a:stretch>
            <a:fillRect/>
          </a:stretch>
        </p:blipFill>
        <p:spPr>
          <a:xfrm>
            <a:off x="762" y="0"/>
            <a:ext cx="12190476" cy="6857143"/>
          </a:xfrm>
          <a:prstGeom prst="rect">
            <a:avLst/>
          </a:prstGeom>
        </p:spPr>
      </p:pic>
      <p:sp>
        <p:nvSpPr>
          <p:cNvPr id="2" name="Title 1">
            <a:extLst>
              <a:ext uri="{FF2B5EF4-FFF2-40B4-BE49-F238E27FC236}">
                <a16:creationId xmlns:a16="http://schemas.microsoft.com/office/drawing/2014/main" id="{EC0BBFD4-425E-E162-D9ED-0D16B545985F}"/>
              </a:ext>
            </a:extLst>
          </p:cNvPr>
          <p:cNvSpPr>
            <a:spLocks noGrp="1"/>
          </p:cNvSpPr>
          <p:nvPr>
            <p:ph type="ctrTitle"/>
          </p:nvPr>
        </p:nvSpPr>
        <p:spPr/>
        <p:txBody>
          <a:bodyPr/>
          <a:lstStyle/>
          <a:p>
            <a:r>
              <a:rPr lang="en-IN" dirty="0"/>
              <a:t>Marketing &amp; research analytics project</a:t>
            </a:r>
          </a:p>
        </p:txBody>
      </p:sp>
      <p:sp>
        <p:nvSpPr>
          <p:cNvPr id="3" name="Subtitle 2">
            <a:extLst>
              <a:ext uri="{FF2B5EF4-FFF2-40B4-BE49-F238E27FC236}">
                <a16:creationId xmlns:a16="http://schemas.microsoft.com/office/drawing/2014/main" id="{56141D68-CD55-DF79-350D-A5AF7F7CF3BB}"/>
              </a:ext>
            </a:extLst>
          </p:cNvPr>
          <p:cNvSpPr>
            <a:spLocks noGrp="1"/>
          </p:cNvSpPr>
          <p:nvPr>
            <p:ph type="subTitle" idx="1"/>
          </p:nvPr>
        </p:nvSpPr>
        <p:spPr/>
        <p:txBody>
          <a:bodyPr/>
          <a:lstStyle/>
          <a:p>
            <a:r>
              <a:rPr lang="en-IN" sz="2800" dirty="0">
                <a:solidFill>
                  <a:srgbClr val="8E0000"/>
                </a:solidFill>
              </a:rPr>
              <a:t>- Barkha AGARWAL </a:t>
            </a:r>
            <a:r>
              <a:rPr lang="en-IN" sz="3600" dirty="0"/>
              <a:t>	</a:t>
            </a:r>
            <a:endParaRPr lang="en-IN" dirty="0"/>
          </a:p>
        </p:txBody>
      </p:sp>
    </p:spTree>
    <p:extLst>
      <p:ext uri="{BB962C8B-B14F-4D97-AF65-F5344CB8AC3E}">
        <p14:creationId xmlns:p14="http://schemas.microsoft.com/office/powerpoint/2010/main" val="13234988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51C964-420B-7545-499A-B8CA1500A2B8}"/>
              </a:ext>
            </a:extLst>
          </p:cNvPr>
          <p:cNvPicPr>
            <a:picLocks noChangeAspect="1"/>
          </p:cNvPicPr>
          <p:nvPr/>
        </p:nvPicPr>
        <p:blipFill rotWithShape="1">
          <a:blip r:embed="rId2"/>
          <a:srcRect l="19974" t="27619" r="34643" b="10068"/>
          <a:stretch/>
        </p:blipFill>
        <p:spPr>
          <a:xfrm>
            <a:off x="2118050" y="2034074"/>
            <a:ext cx="9330611" cy="42734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A78A8BAB-3612-21A0-7FDF-CB33AD773F86}"/>
              </a:ext>
            </a:extLst>
          </p:cNvPr>
          <p:cNvSpPr txBox="1"/>
          <p:nvPr/>
        </p:nvSpPr>
        <p:spPr>
          <a:xfrm>
            <a:off x="1868455" y="745191"/>
            <a:ext cx="9580206" cy="923330"/>
          </a:xfrm>
          <a:prstGeom prst="rect">
            <a:avLst/>
          </a:prstGeom>
          <a:noFill/>
        </p:spPr>
        <p:txBody>
          <a:bodyPr wrap="square">
            <a:spAutoFit/>
          </a:bodyPr>
          <a:lstStyle/>
          <a:p>
            <a:r>
              <a:rPr lang="en-US" b="0" i="0" dirty="0">
                <a:solidFill>
                  <a:srgbClr val="8E0000"/>
                </a:solidFill>
                <a:effectLst/>
                <a:latin typeface="Bahnschrift Condensed" panose="020B0502040204020203" pitchFamily="34" charset="0"/>
              </a:rPr>
              <a:t>CORRELATION HEATMAP: A correlation heatmap is a graphical tool that displays the correlation between multiple variables as a color-coded matrix. </a:t>
            </a:r>
            <a:r>
              <a:rPr lang="en-US" dirty="0">
                <a:solidFill>
                  <a:srgbClr val="8E0000"/>
                </a:solidFill>
                <a:latin typeface="Bahnschrift Condensed" panose="020B0502040204020203" pitchFamily="34" charset="0"/>
              </a:rPr>
              <a:t>SALES and PRICEEACH shows the high correlation . Also variable MSRP and PRICEEACH have a high correlation shown in above heatmap.</a:t>
            </a:r>
            <a:endParaRPr lang="en-IN" dirty="0">
              <a:solidFill>
                <a:srgbClr val="8E0000"/>
              </a:solidFill>
              <a:latin typeface="Bahnschrift Condensed" panose="020B0502040204020203" pitchFamily="34" charset="0"/>
            </a:endParaRPr>
          </a:p>
        </p:txBody>
      </p:sp>
    </p:spTree>
    <p:extLst>
      <p:ext uri="{BB962C8B-B14F-4D97-AF65-F5344CB8AC3E}">
        <p14:creationId xmlns:p14="http://schemas.microsoft.com/office/powerpoint/2010/main" val="3190607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FE4076-6B0B-4604-C0FE-0E2164071A80}"/>
              </a:ext>
            </a:extLst>
          </p:cNvPr>
          <p:cNvSpPr txBox="1"/>
          <p:nvPr/>
        </p:nvSpPr>
        <p:spPr>
          <a:xfrm>
            <a:off x="951722" y="417159"/>
            <a:ext cx="8556171" cy="523220"/>
          </a:xfrm>
          <a:prstGeom prst="rect">
            <a:avLst/>
          </a:prstGeom>
          <a:noFill/>
        </p:spPr>
        <p:txBody>
          <a:bodyPr wrap="square">
            <a:spAutoFit/>
          </a:bodyPr>
          <a:lstStyle/>
          <a:p>
            <a:r>
              <a:rPr lang="en-IN" sz="2800" dirty="0"/>
              <a:t>WEEKLY TREND IN SALES VARIABLE </a:t>
            </a:r>
          </a:p>
        </p:txBody>
      </p:sp>
      <p:pic>
        <p:nvPicPr>
          <p:cNvPr id="5" name="Picture 4">
            <a:extLst>
              <a:ext uri="{FF2B5EF4-FFF2-40B4-BE49-F238E27FC236}">
                <a16:creationId xmlns:a16="http://schemas.microsoft.com/office/drawing/2014/main" id="{04F1513E-6F31-596C-3E7A-769288AB4ADA}"/>
              </a:ext>
            </a:extLst>
          </p:cNvPr>
          <p:cNvPicPr>
            <a:picLocks noChangeAspect="1"/>
          </p:cNvPicPr>
          <p:nvPr/>
        </p:nvPicPr>
        <p:blipFill rotWithShape="1">
          <a:blip r:embed="rId2"/>
          <a:srcRect l="24031" t="17959" b="11429"/>
          <a:stretch/>
        </p:blipFill>
        <p:spPr>
          <a:xfrm>
            <a:off x="1035696" y="1212980"/>
            <a:ext cx="10459617" cy="55610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309920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5CEC90-6AC1-08C9-4761-2954F946BB97}"/>
              </a:ext>
            </a:extLst>
          </p:cNvPr>
          <p:cNvSpPr txBox="1"/>
          <p:nvPr/>
        </p:nvSpPr>
        <p:spPr>
          <a:xfrm>
            <a:off x="1184987" y="594440"/>
            <a:ext cx="7445829" cy="584775"/>
          </a:xfrm>
          <a:prstGeom prst="rect">
            <a:avLst/>
          </a:prstGeom>
          <a:noFill/>
        </p:spPr>
        <p:txBody>
          <a:bodyPr wrap="square">
            <a:spAutoFit/>
          </a:bodyPr>
          <a:lstStyle/>
          <a:p>
            <a:r>
              <a:rPr lang="en-US" sz="3200" dirty="0"/>
              <a:t>MONTHLY TREND IN SALES VARIABLE </a:t>
            </a:r>
            <a:endParaRPr lang="en-IN" sz="3200" dirty="0"/>
          </a:p>
        </p:txBody>
      </p:sp>
      <p:pic>
        <p:nvPicPr>
          <p:cNvPr id="5" name="Picture 4">
            <a:extLst>
              <a:ext uri="{FF2B5EF4-FFF2-40B4-BE49-F238E27FC236}">
                <a16:creationId xmlns:a16="http://schemas.microsoft.com/office/drawing/2014/main" id="{475D1C05-12AC-101C-1243-B2CD94031F0C}"/>
              </a:ext>
            </a:extLst>
          </p:cNvPr>
          <p:cNvPicPr>
            <a:picLocks noChangeAspect="1"/>
          </p:cNvPicPr>
          <p:nvPr/>
        </p:nvPicPr>
        <p:blipFill rotWithShape="1">
          <a:blip r:embed="rId2"/>
          <a:srcRect l="24260" t="17591" b="12205"/>
          <a:stretch/>
        </p:blipFill>
        <p:spPr>
          <a:xfrm>
            <a:off x="1184987" y="1355656"/>
            <a:ext cx="10898155" cy="53810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35006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E33651-07AC-16B7-6CFC-28935564B193}"/>
              </a:ext>
            </a:extLst>
          </p:cNvPr>
          <p:cNvSpPr txBox="1"/>
          <p:nvPr/>
        </p:nvSpPr>
        <p:spPr>
          <a:xfrm>
            <a:off x="1138334" y="379837"/>
            <a:ext cx="7798058" cy="584775"/>
          </a:xfrm>
          <a:prstGeom prst="rect">
            <a:avLst/>
          </a:prstGeom>
          <a:noFill/>
        </p:spPr>
        <p:txBody>
          <a:bodyPr wrap="square">
            <a:spAutoFit/>
          </a:bodyPr>
          <a:lstStyle/>
          <a:p>
            <a:r>
              <a:rPr lang="en-US" sz="3200" dirty="0"/>
              <a:t>YEARLY TREND IN SALES VARIABLE</a:t>
            </a:r>
            <a:endParaRPr lang="en-IN" sz="3200" dirty="0"/>
          </a:p>
        </p:txBody>
      </p:sp>
      <p:pic>
        <p:nvPicPr>
          <p:cNvPr id="5" name="Picture 4">
            <a:extLst>
              <a:ext uri="{FF2B5EF4-FFF2-40B4-BE49-F238E27FC236}">
                <a16:creationId xmlns:a16="http://schemas.microsoft.com/office/drawing/2014/main" id="{0B19C6DC-B368-D056-05DC-4499692D987E}"/>
              </a:ext>
            </a:extLst>
          </p:cNvPr>
          <p:cNvPicPr>
            <a:picLocks noChangeAspect="1"/>
          </p:cNvPicPr>
          <p:nvPr/>
        </p:nvPicPr>
        <p:blipFill rotWithShape="1">
          <a:blip r:embed="rId2"/>
          <a:srcRect l="24184" t="17686" b="12109"/>
          <a:stretch/>
        </p:blipFill>
        <p:spPr>
          <a:xfrm>
            <a:off x="1138333" y="1194318"/>
            <a:ext cx="10888826" cy="55517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297282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ECACA0-446F-F2CC-6B5A-07D66389DDC3}"/>
              </a:ext>
            </a:extLst>
          </p:cNvPr>
          <p:cNvSpPr txBox="1"/>
          <p:nvPr/>
        </p:nvSpPr>
        <p:spPr>
          <a:xfrm>
            <a:off x="1411255" y="681335"/>
            <a:ext cx="7508810" cy="646331"/>
          </a:xfrm>
          <a:prstGeom prst="rect">
            <a:avLst/>
          </a:prstGeom>
          <a:noFill/>
        </p:spPr>
        <p:txBody>
          <a:bodyPr wrap="square">
            <a:spAutoFit/>
          </a:bodyPr>
          <a:lstStyle/>
          <a:p>
            <a:r>
              <a:rPr lang="en-US" dirty="0"/>
              <a:t>SALES ACROSS DIFFERENT CATEGORIES OF DIFFERENT FEATURES IN THE GIVEN DATA SALES VS DEALSIZE </a:t>
            </a:r>
            <a:endParaRPr lang="en-IN" dirty="0"/>
          </a:p>
        </p:txBody>
      </p:sp>
      <p:pic>
        <p:nvPicPr>
          <p:cNvPr id="5" name="Picture 4">
            <a:extLst>
              <a:ext uri="{FF2B5EF4-FFF2-40B4-BE49-F238E27FC236}">
                <a16:creationId xmlns:a16="http://schemas.microsoft.com/office/drawing/2014/main" id="{C146AB6C-7F5F-AF61-C4DB-457F239FE403}"/>
              </a:ext>
            </a:extLst>
          </p:cNvPr>
          <p:cNvPicPr>
            <a:picLocks noChangeAspect="1"/>
          </p:cNvPicPr>
          <p:nvPr/>
        </p:nvPicPr>
        <p:blipFill rotWithShape="1">
          <a:blip r:embed="rId2"/>
          <a:srcRect l="23954" t="17824" b="12516"/>
          <a:stretch/>
        </p:blipFill>
        <p:spPr>
          <a:xfrm>
            <a:off x="1411254" y="1492898"/>
            <a:ext cx="9645521" cy="5299787"/>
          </a:xfrm>
          <a:prstGeom prst="rect">
            <a:avLst/>
          </a:prstGeom>
        </p:spPr>
      </p:pic>
    </p:spTree>
    <p:extLst>
      <p:ext uri="{BB962C8B-B14F-4D97-AF65-F5344CB8AC3E}">
        <p14:creationId xmlns:p14="http://schemas.microsoft.com/office/powerpoint/2010/main" val="1056778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7AE237-7244-D5D9-ED75-322FFC7650C6}"/>
              </a:ext>
            </a:extLst>
          </p:cNvPr>
          <p:cNvSpPr txBox="1"/>
          <p:nvPr/>
        </p:nvSpPr>
        <p:spPr>
          <a:xfrm>
            <a:off x="1483566" y="519796"/>
            <a:ext cx="8348567" cy="584775"/>
          </a:xfrm>
          <a:prstGeom prst="rect">
            <a:avLst/>
          </a:prstGeom>
          <a:noFill/>
        </p:spPr>
        <p:txBody>
          <a:bodyPr wrap="square">
            <a:spAutoFit/>
          </a:bodyPr>
          <a:lstStyle/>
          <a:p>
            <a:r>
              <a:rPr lang="en-IN" sz="3200" dirty="0"/>
              <a:t>SALES VS PRODUCTLINE </a:t>
            </a:r>
          </a:p>
        </p:txBody>
      </p:sp>
      <p:pic>
        <p:nvPicPr>
          <p:cNvPr id="5" name="Picture 4">
            <a:extLst>
              <a:ext uri="{FF2B5EF4-FFF2-40B4-BE49-F238E27FC236}">
                <a16:creationId xmlns:a16="http://schemas.microsoft.com/office/drawing/2014/main" id="{DD27992F-57BB-A24F-8142-C5F1E6E01A4D}"/>
              </a:ext>
            </a:extLst>
          </p:cNvPr>
          <p:cNvPicPr>
            <a:picLocks noChangeAspect="1"/>
          </p:cNvPicPr>
          <p:nvPr/>
        </p:nvPicPr>
        <p:blipFill rotWithShape="1">
          <a:blip r:embed="rId2"/>
          <a:srcRect l="24184" t="18135" b="50000"/>
          <a:stretch/>
        </p:blipFill>
        <p:spPr>
          <a:xfrm>
            <a:off x="1483566" y="2690337"/>
            <a:ext cx="10142376" cy="26471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38679AC9-5C7D-5F4D-4087-12FBB86E3ECE}"/>
              </a:ext>
            </a:extLst>
          </p:cNvPr>
          <p:cNvSpPr txBox="1"/>
          <p:nvPr/>
        </p:nvSpPr>
        <p:spPr>
          <a:xfrm>
            <a:off x="1483566" y="1435789"/>
            <a:ext cx="9703837" cy="923330"/>
          </a:xfrm>
          <a:prstGeom prst="rect">
            <a:avLst/>
          </a:prstGeom>
          <a:noFill/>
        </p:spPr>
        <p:txBody>
          <a:bodyPr wrap="square">
            <a:spAutoFit/>
          </a:bodyPr>
          <a:lstStyle/>
          <a:p>
            <a:r>
              <a:rPr lang="en-US" dirty="0">
                <a:solidFill>
                  <a:srgbClr val="8E0000"/>
                </a:solidFill>
              </a:rPr>
              <a:t>Most sales and products have been ordered in Medium deal size with 5,931,231sales out of which Classic cars are having the highest sales.</a:t>
            </a:r>
          </a:p>
          <a:p>
            <a:r>
              <a:rPr lang="en-US" dirty="0">
                <a:solidFill>
                  <a:srgbClr val="8E0000"/>
                </a:solidFill>
              </a:rPr>
              <a:t>The sales of product line like Trucks/Busses and motorcycles is in saturation stage.</a:t>
            </a:r>
            <a:endParaRPr lang="en-IN" dirty="0">
              <a:solidFill>
                <a:srgbClr val="8E0000"/>
              </a:solidFill>
            </a:endParaRPr>
          </a:p>
        </p:txBody>
      </p:sp>
    </p:spTree>
    <p:extLst>
      <p:ext uri="{BB962C8B-B14F-4D97-AF65-F5344CB8AC3E}">
        <p14:creationId xmlns:p14="http://schemas.microsoft.com/office/powerpoint/2010/main" val="3858980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956F9B-7E5C-ECD6-FF54-B8674A994F55}"/>
              </a:ext>
            </a:extLst>
          </p:cNvPr>
          <p:cNvSpPr txBox="1"/>
          <p:nvPr/>
        </p:nvSpPr>
        <p:spPr>
          <a:xfrm>
            <a:off x="2362978" y="622431"/>
            <a:ext cx="8283250" cy="584775"/>
          </a:xfrm>
          <a:prstGeom prst="rect">
            <a:avLst/>
          </a:prstGeom>
          <a:noFill/>
        </p:spPr>
        <p:txBody>
          <a:bodyPr wrap="square">
            <a:spAutoFit/>
          </a:bodyPr>
          <a:lstStyle/>
          <a:p>
            <a:r>
              <a:rPr lang="en-US" sz="3200" dirty="0"/>
              <a:t>INFERENCE FROM THE ABOVE ANALYSIS:</a:t>
            </a:r>
            <a:endParaRPr lang="en-IN" sz="3200" dirty="0"/>
          </a:p>
        </p:txBody>
      </p:sp>
      <p:sp>
        <p:nvSpPr>
          <p:cNvPr id="5" name="TextBox 4">
            <a:extLst>
              <a:ext uri="{FF2B5EF4-FFF2-40B4-BE49-F238E27FC236}">
                <a16:creationId xmlns:a16="http://schemas.microsoft.com/office/drawing/2014/main" id="{13B9AA1F-DBE4-F41F-7633-DBA78227D0D2}"/>
              </a:ext>
            </a:extLst>
          </p:cNvPr>
          <p:cNvSpPr txBox="1"/>
          <p:nvPr/>
        </p:nvSpPr>
        <p:spPr>
          <a:xfrm>
            <a:off x="1420586" y="1771558"/>
            <a:ext cx="10168034" cy="2585323"/>
          </a:xfrm>
          <a:prstGeom prst="rect">
            <a:avLst/>
          </a:prstGeom>
          <a:noFill/>
        </p:spPr>
        <p:txBody>
          <a:bodyPr wrap="square">
            <a:spAutoFit/>
          </a:bodyPr>
          <a:lstStyle/>
          <a:p>
            <a:pPr algn="just"/>
            <a:r>
              <a:rPr lang="en-US" dirty="0">
                <a:solidFill>
                  <a:srgbClr val="8E0000"/>
                </a:solidFill>
                <a:latin typeface="Bahnschrift Condensed" panose="020B0502040204020203" pitchFamily="34" charset="0"/>
              </a:rPr>
              <a:t>Company that have higher amount of Sales is USA as compare to other countries.</a:t>
            </a:r>
          </a:p>
          <a:p>
            <a:pPr algn="just"/>
            <a:r>
              <a:rPr lang="en-US" dirty="0">
                <a:solidFill>
                  <a:srgbClr val="8E0000"/>
                </a:solidFill>
                <a:latin typeface="Bahnschrift Condensed" panose="020B0502040204020203" pitchFamily="34" charset="0"/>
              </a:rPr>
              <a:t>City Madrid in Spain has the highest sales and quantity ordered when compared to cities </a:t>
            </a:r>
          </a:p>
          <a:p>
            <a:pPr algn="just"/>
            <a:r>
              <a:rPr lang="en-US" dirty="0">
                <a:solidFill>
                  <a:srgbClr val="8E0000"/>
                </a:solidFill>
                <a:latin typeface="Bahnschrift Condensed" panose="020B0502040204020203" pitchFamily="34" charset="0"/>
              </a:rPr>
              <a:t>Classic cars and Vintage cars are the highest quantity ordered with highest sales.</a:t>
            </a:r>
          </a:p>
          <a:p>
            <a:pPr algn="just"/>
            <a:r>
              <a:rPr lang="en-US" dirty="0">
                <a:solidFill>
                  <a:srgbClr val="8E0000"/>
                </a:solidFill>
                <a:latin typeface="Bahnschrift Condensed" panose="020B0502040204020203" pitchFamily="34" charset="0"/>
              </a:rPr>
              <a:t>Trains with least quantity ordered with least sales.</a:t>
            </a:r>
          </a:p>
          <a:p>
            <a:pPr algn="just"/>
            <a:r>
              <a:rPr lang="en-US" dirty="0">
                <a:solidFill>
                  <a:srgbClr val="8E0000"/>
                </a:solidFill>
                <a:latin typeface="Bahnschrift Condensed" panose="020B0502040204020203" pitchFamily="34" charset="0"/>
              </a:rPr>
              <a:t>The sales of large size deals remain stagnant over the years and it can be presumed that the company should focus on getting large size projects.</a:t>
            </a:r>
          </a:p>
          <a:p>
            <a:pPr algn="just"/>
            <a:endParaRPr lang="en-US" dirty="0">
              <a:solidFill>
                <a:srgbClr val="8E0000"/>
              </a:solidFill>
              <a:latin typeface="Bahnschrift Condensed" panose="020B0502040204020203" pitchFamily="34" charset="0"/>
            </a:endParaRPr>
          </a:p>
          <a:p>
            <a:pPr algn="just"/>
            <a:r>
              <a:rPr lang="en-US" dirty="0">
                <a:solidFill>
                  <a:srgbClr val="8E0000"/>
                </a:solidFill>
                <a:latin typeface="Bahnschrift Condensed" panose="020B0502040204020203" pitchFamily="34" charset="0"/>
              </a:rPr>
              <a:t>The EDA and visualization is done using the Tableau tool. The link for the same is :</a:t>
            </a:r>
          </a:p>
          <a:p>
            <a:pPr algn="just"/>
            <a:r>
              <a:rPr lang="en-IN" dirty="0">
                <a:latin typeface="Bahnschrift Condensed" panose="020B0502040204020203" pitchFamily="34" charset="0"/>
                <a:hlinkClick r:id="rId2">
                  <a:extLst>
                    <a:ext uri="{A12FA001-AC4F-418D-AE19-62706E023703}">
                      <ahyp:hlinkClr xmlns:ahyp="http://schemas.microsoft.com/office/drawing/2018/hyperlinkcolor" val="tx"/>
                    </a:ext>
                  </a:extLst>
                </a:hlinkClick>
              </a:rPr>
              <a:t>https://public.tableau.com/app/profile/barkha.agarwal/viz/MRAfinal_16824879540720/CustomernamewithSales</a:t>
            </a:r>
            <a:endParaRPr lang="en-IN" dirty="0">
              <a:latin typeface="Bahnschrift Condensed" panose="020B0502040204020203" pitchFamily="34" charset="0"/>
            </a:endParaRPr>
          </a:p>
        </p:txBody>
      </p:sp>
    </p:spTree>
    <p:extLst>
      <p:ext uri="{BB962C8B-B14F-4D97-AF65-F5344CB8AC3E}">
        <p14:creationId xmlns:p14="http://schemas.microsoft.com/office/powerpoint/2010/main" val="18594290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39D9CA-4A4E-242F-100A-9F5CC8CA4215}"/>
              </a:ext>
            </a:extLst>
          </p:cNvPr>
          <p:cNvSpPr txBox="1"/>
          <p:nvPr/>
        </p:nvSpPr>
        <p:spPr>
          <a:xfrm>
            <a:off x="1399592" y="967664"/>
            <a:ext cx="6417127" cy="369332"/>
          </a:xfrm>
          <a:prstGeom prst="rect">
            <a:avLst/>
          </a:prstGeom>
          <a:noFill/>
        </p:spPr>
        <p:txBody>
          <a:bodyPr wrap="square">
            <a:spAutoFit/>
          </a:bodyPr>
          <a:lstStyle/>
          <a:p>
            <a:r>
              <a:rPr lang="en-IN" dirty="0"/>
              <a:t>WORKFLOW IMAGE OF KNIME</a:t>
            </a:r>
          </a:p>
        </p:txBody>
      </p:sp>
      <p:pic>
        <p:nvPicPr>
          <p:cNvPr id="5" name="Picture 4">
            <a:extLst>
              <a:ext uri="{FF2B5EF4-FFF2-40B4-BE49-F238E27FC236}">
                <a16:creationId xmlns:a16="http://schemas.microsoft.com/office/drawing/2014/main" id="{041B3E80-FCF8-3022-3ADC-7636A0BCBD42}"/>
              </a:ext>
            </a:extLst>
          </p:cNvPr>
          <p:cNvPicPr>
            <a:picLocks noChangeAspect="1"/>
          </p:cNvPicPr>
          <p:nvPr/>
        </p:nvPicPr>
        <p:blipFill rotWithShape="1">
          <a:blip r:embed="rId2"/>
          <a:srcRect l="31837" t="14110" r="20714" b="11837"/>
          <a:stretch/>
        </p:blipFill>
        <p:spPr>
          <a:xfrm>
            <a:off x="1399592" y="1499509"/>
            <a:ext cx="9853126" cy="50785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0231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BC6B99-B044-4BBE-FDB8-CE8DA7312C37}"/>
              </a:ext>
            </a:extLst>
          </p:cNvPr>
          <p:cNvSpPr txBox="1"/>
          <p:nvPr/>
        </p:nvSpPr>
        <p:spPr>
          <a:xfrm>
            <a:off x="1418253" y="641094"/>
            <a:ext cx="8901403" cy="584775"/>
          </a:xfrm>
          <a:prstGeom prst="rect">
            <a:avLst/>
          </a:prstGeom>
          <a:noFill/>
        </p:spPr>
        <p:txBody>
          <a:bodyPr wrap="square">
            <a:spAutoFit/>
          </a:bodyPr>
          <a:lstStyle/>
          <a:p>
            <a:r>
              <a:rPr lang="en-US" sz="3200" dirty="0"/>
              <a:t>CUSTOMER SEGMENTATION USING RFM ANALYSIS</a:t>
            </a:r>
            <a:endParaRPr lang="en-IN" sz="3200" dirty="0"/>
          </a:p>
        </p:txBody>
      </p:sp>
      <p:sp>
        <p:nvSpPr>
          <p:cNvPr id="5" name="TextBox 4">
            <a:extLst>
              <a:ext uri="{FF2B5EF4-FFF2-40B4-BE49-F238E27FC236}">
                <a16:creationId xmlns:a16="http://schemas.microsoft.com/office/drawing/2014/main" id="{1EACC142-10EB-E3BF-EA14-C9C94FC8E1A5}"/>
              </a:ext>
            </a:extLst>
          </p:cNvPr>
          <p:cNvSpPr txBox="1"/>
          <p:nvPr/>
        </p:nvSpPr>
        <p:spPr>
          <a:xfrm>
            <a:off x="1299287" y="1465106"/>
            <a:ext cx="9020369" cy="313932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8E0000"/>
                </a:solidFill>
                <a:latin typeface="Bahnschrift Condensed" panose="020B0502040204020203" pitchFamily="34" charset="0"/>
              </a:rPr>
              <a:t>The tool used for Customer segmentation using RFM analysis is </a:t>
            </a:r>
            <a:r>
              <a:rPr lang="en-US" dirty="0" err="1">
                <a:solidFill>
                  <a:srgbClr val="8E0000"/>
                </a:solidFill>
                <a:latin typeface="Bahnschrift Condensed" panose="020B0502040204020203" pitchFamily="34" charset="0"/>
              </a:rPr>
              <a:t>knime</a:t>
            </a:r>
            <a:r>
              <a:rPr lang="en-US" dirty="0">
                <a:solidFill>
                  <a:srgbClr val="8E0000"/>
                </a:solidFill>
                <a:latin typeface="Bahnschrift Condensed" panose="020B0502040204020203" pitchFamily="34" charset="0"/>
              </a:rPr>
              <a:t> . </a:t>
            </a:r>
          </a:p>
          <a:p>
            <a:pPr marL="285750" indent="-285750">
              <a:buFont typeface="Arial" panose="020B0604020202020204" pitchFamily="34" charset="0"/>
              <a:buChar char="•"/>
            </a:pPr>
            <a:r>
              <a:rPr lang="en-US" dirty="0">
                <a:solidFill>
                  <a:srgbClr val="8E0000"/>
                </a:solidFill>
                <a:latin typeface="Bahnschrift Condensed" panose="020B0502040204020203" pitchFamily="34" charset="0"/>
              </a:rPr>
              <a:t>We have used country column for recency analysis and chosen country as USA.</a:t>
            </a:r>
          </a:p>
          <a:p>
            <a:pPr marL="285750" indent="-285750">
              <a:buFont typeface="Arial" panose="020B0604020202020204" pitchFamily="34" charset="0"/>
              <a:buChar char="•"/>
            </a:pPr>
            <a:r>
              <a:rPr lang="en-US" dirty="0">
                <a:solidFill>
                  <a:srgbClr val="8E0000"/>
                </a:solidFill>
                <a:latin typeface="Bahnschrift Condensed" panose="020B0502040204020203" pitchFamily="34" charset="0"/>
              </a:rPr>
              <a:t>We have created 4 segments </a:t>
            </a:r>
          </a:p>
          <a:p>
            <a:r>
              <a:rPr lang="en-US" dirty="0">
                <a:solidFill>
                  <a:srgbClr val="8E0000"/>
                </a:solidFill>
                <a:latin typeface="Bahnschrift Condensed" panose="020B0502040204020203" pitchFamily="34" charset="0"/>
              </a:rPr>
              <a:t>	Low </a:t>
            </a:r>
          </a:p>
          <a:p>
            <a:r>
              <a:rPr lang="en-US" dirty="0">
                <a:solidFill>
                  <a:srgbClr val="8E0000"/>
                </a:solidFill>
                <a:latin typeface="Bahnschrift Condensed" panose="020B0502040204020203" pitchFamily="34" charset="0"/>
              </a:rPr>
              <a:t>	Medium </a:t>
            </a:r>
          </a:p>
          <a:p>
            <a:r>
              <a:rPr lang="en-US" dirty="0">
                <a:solidFill>
                  <a:srgbClr val="8E0000"/>
                </a:solidFill>
                <a:latin typeface="Bahnschrift Condensed" panose="020B0502040204020203" pitchFamily="34" charset="0"/>
              </a:rPr>
              <a:t>	High </a:t>
            </a:r>
          </a:p>
          <a:p>
            <a:r>
              <a:rPr lang="en-US" dirty="0">
                <a:solidFill>
                  <a:srgbClr val="8E0000"/>
                </a:solidFill>
                <a:latin typeface="Bahnschrift Condensed" panose="020B0502040204020203" pitchFamily="34" charset="0"/>
              </a:rPr>
              <a:t>	Extremely high </a:t>
            </a:r>
          </a:p>
          <a:p>
            <a:pPr marL="285750" indent="-285750">
              <a:buFont typeface="Arial" panose="020B0604020202020204" pitchFamily="34" charset="0"/>
              <a:buChar char="•"/>
            </a:pPr>
            <a:r>
              <a:rPr lang="en-US" dirty="0">
                <a:solidFill>
                  <a:srgbClr val="8E0000"/>
                </a:solidFill>
                <a:latin typeface="Bahnschrift Condensed" panose="020B0502040204020203" pitchFamily="34" charset="0"/>
              </a:rPr>
              <a:t>After performing RFM analysis, it was found that Recency consists of top 25% customer which can be termed as active customers. </a:t>
            </a:r>
          </a:p>
          <a:p>
            <a:pPr marL="285750" indent="-285750">
              <a:buFont typeface="Arial" panose="020B0604020202020204" pitchFamily="34" charset="0"/>
              <a:buChar char="•"/>
            </a:pPr>
            <a:r>
              <a:rPr lang="en-US" dirty="0">
                <a:solidFill>
                  <a:srgbClr val="8E0000"/>
                </a:solidFill>
                <a:latin typeface="Bahnschrift Condensed" panose="020B0502040204020203" pitchFamily="34" charset="0"/>
              </a:rPr>
              <a:t>Bin-3 consist of customers which are at risk. </a:t>
            </a:r>
          </a:p>
          <a:p>
            <a:pPr marL="285750" indent="-285750">
              <a:buFont typeface="Arial" panose="020B0604020202020204" pitchFamily="34" charset="0"/>
              <a:buChar char="•"/>
            </a:pPr>
            <a:r>
              <a:rPr lang="en-US" dirty="0">
                <a:solidFill>
                  <a:srgbClr val="8E0000"/>
                </a:solidFill>
                <a:latin typeface="Bahnschrift Condensed" panose="020B0502040204020203" pitchFamily="34" charset="0"/>
              </a:rPr>
              <a:t>After that the bottom consists of inactive customers which are in Bin-4 and in lowest quartile.</a:t>
            </a:r>
            <a:endParaRPr lang="en-IN" dirty="0">
              <a:solidFill>
                <a:srgbClr val="8E0000"/>
              </a:solidFill>
              <a:latin typeface="Bahnschrift Condensed" panose="020B0502040204020203" pitchFamily="34" charset="0"/>
            </a:endParaRPr>
          </a:p>
        </p:txBody>
      </p:sp>
    </p:spTree>
    <p:extLst>
      <p:ext uri="{BB962C8B-B14F-4D97-AF65-F5344CB8AC3E}">
        <p14:creationId xmlns:p14="http://schemas.microsoft.com/office/powerpoint/2010/main" val="2218070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2B73EC0-F27D-3AE8-6752-DD517CC1D48A}"/>
              </a:ext>
            </a:extLst>
          </p:cNvPr>
          <p:cNvSpPr txBox="1"/>
          <p:nvPr/>
        </p:nvSpPr>
        <p:spPr>
          <a:xfrm>
            <a:off x="1047362" y="538457"/>
            <a:ext cx="9253634" cy="523220"/>
          </a:xfrm>
          <a:prstGeom prst="rect">
            <a:avLst/>
          </a:prstGeom>
          <a:noFill/>
        </p:spPr>
        <p:txBody>
          <a:bodyPr wrap="square">
            <a:spAutoFit/>
          </a:bodyPr>
          <a:lstStyle/>
          <a:p>
            <a:r>
              <a:rPr lang="en-US" sz="2800" dirty="0"/>
              <a:t>INFERENCES FROM RFM ANALYSIS AND IDENTIFIED SEGMENTS</a:t>
            </a:r>
            <a:endParaRPr lang="en-IN" sz="2800" dirty="0"/>
          </a:p>
        </p:txBody>
      </p:sp>
      <p:sp>
        <p:nvSpPr>
          <p:cNvPr id="5" name="TextBox 4">
            <a:extLst>
              <a:ext uri="{FF2B5EF4-FFF2-40B4-BE49-F238E27FC236}">
                <a16:creationId xmlns:a16="http://schemas.microsoft.com/office/drawing/2014/main" id="{09D4C701-B1EF-3034-0BE9-AD8FE7EC95F9}"/>
              </a:ext>
            </a:extLst>
          </p:cNvPr>
          <p:cNvSpPr txBox="1"/>
          <p:nvPr/>
        </p:nvSpPr>
        <p:spPr>
          <a:xfrm>
            <a:off x="1047362" y="1200930"/>
            <a:ext cx="10783854" cy="4247317"/>
          </a:xfrm>
          <a:prstGeom prst="rect">
            <a:avLst/>
          </a:prstGeom>
          <a:noFill/>
        </p:spPr>
        <p:txBody>
          <a:bodyPr wrap="square">
            <a:spAutoFit/>
          </a:bodyPr>
          <a:lstStyle/>
          <a:p>
            <a:pPr algn="just"/>
            <a:r>
              <a:rPr lang="en-IN" dirty="0">
                <a:solidFill>
                  <a:srgbClr val="8E0000"/>
                </a:solidFill>
                <a:latin typeface="Bahnschrift Condensed" panose="020B0502040204020203" pitchFamily="34" charset="0"/>
              </a:rPr>
              <a:t>Top 5 best Customers are :</a:t>
            </a:r>
          </a:p>
          <a:p>
            <a:pPr algn="just"/>
            <a:endParaRPr lang="en-IN" dirty="0">
              <a:solidFill>
                <a:srgbClr val="8E0000"/>
              </a:solidFill>
              <a:latin typeface="Bahnschrift Condensed" panose="020B0502040204020203" pitchFamily="34" charset="0"/>
            </a:endParaRPr>
          </a:p>
          <a:p>
            <a:pPr algn="just"/>
            <a:r>
              <a:rPr lang="en-US" dirty="0">
                <a:solidFill>
                  <a:srgbClr val="8E0000"/>
                </a:solidFill>
                <a:latin typeface="Bahnschrift Condensed" panose="020B0502040204020203" pitchFamily="34" charset="0"/>
              </a:rPr>
              <a:t>1.Customer “Mini Gifts Distributors” having large type </a:t>
            </a:r>
            <a:r>
              <a:rPr lang="en-US" dirty="0" err="1">
                <a:solidFill>
                  <a:srgbClr val="8E0000"/>
                </a:solidFill>
                <a:latin typeface="Bahnschrift Condensed" panose="020B0502040204020203" pitchFamily="34" charset="0"/>
              </a:rPr>
              <a:t>dealsize</a:t>
            </a:r>
            <a:r>
              <a:rPr lang="en-US" dirty="0">
                <a:solidFill>
                  <a:srgbClr val="8E0000"/>
                </a:solidFill>
                <a:latin typeface="Bahnschrift Condensed" panose="020B0502040204020203" pitchFamily="34" charset="0"/>
              </a:rPr>
              <a:t> with a high monetary value , high frequency and high recency . This is the best customer.</a:t>
            </a:r>
          </a:p>
          <a:p>
            <a:pPr algn="just"/>
            <a:r>
              <a:rPr lang="en-US" dirty="0">
                <a:solidFill>
                  <a:srgbClr val="8E0000"/>
                </a:solidFill>
                <a:latin typeface="Bahnschrift Condensed" panose="020B0502040204020203" pitchFamily="34" charset="0"/>
              </a:rPr>
              <a:t> 2.We have our second best customer “Muscle Machine Inc.” with medium monetary, medium frequency and high recency. </a:t>
            </a:r>
          </a:p>
          <a:p>
            <a:pPr algn="just"/>
            <a:r>
              <a:rPr lang="en-US" dirty="0">
                <a:solidFill>
                  <a:srgbClr val="8E0000"/>
                </a:solidFill>
                <a:latin typeface="Bahnschrift Condensed" panose="020B0502040204020203" pitchFamily="34" charset="0"/>
              </a:rPr>
              <a:t>3. The third one is “Land of Toys Inc.” with high recency, medium frequency .</a:t>
            </a:r>
            <a:r>
              <a:rPr lang="en-IN" dirty="0">
                <a:solidFill>
                  <a:srgbClr val="8E0000"/>
                </a:solidFill>
                <a:latin typeface="Bahnschrift Condensed" panose="020B0502040204020203" pitchFamily="34" charset="0"/>
              </a:rPr>
              <a:t> </a:t>
            </a:r>
          </a:p>
          <a:p>
            <a:pPr algn="just"/>
            <a:endParaRPr lang="en-IN" dirty="0">
              <a:solidFill>
                <a:srgbClr val="8E0000"/>
              </a:solidFill>
              <a:latin typeface="Bahnschrift Condensed" panose="020B0502040204020203" pitchFamily="34" charset="0"/>
            </a:endParaRPr>
          </a:p>
          <a:p>
            <a:pPr algn="just"/>
            <a:r>
              <a:rPr lang="en-IN" dirty="0">
                <a:solidFill>
                  <a:srgbClr val="8E0000"/>
                </a:solidFill>
                <a:latin typeface="Bahnschrift Condensed" panose="020B0502040204020203" pitchFamily="34" charset="0"/>
              </a:rPr>
              <a:t>We have found only best 3 customers.</a:t>
            </a:r>
          </a:p>
          <a:p>
            <a:pPr algn="just"/>
            <a:endParaRPr lang="en-IN" dirty="0">
              <a:solidFill>
                <a:srgbClr val="8E0000"/>
              </a:solidFill>
              <a:latin typeface="Bahnschrift Condensed" panose="020B0502040204020203" pitchFamily="34" charset="0"/>
            </a:endParaRPr>
          </a:p>
          <a:p>
            <a:pPr algn="just"/>
            <a:r>
              <a:rPr lang="en-US" b="0" i="0" dirty="0">
                <a:solidFill>
                  <a:srgbClr val="8E0000"/>
                </a:solidFill>
                <a:effectLst/>
                <a:latin typeface="Bahnschrift Condensed" panose="020B0502040204020203" pitchFamily="34" charset="0"/>
              </a:rPr>
              <a:t>Customers  who are in the verge of churning </a:t>
            </a:r>
            <a:r>
              <a:rPr lang="en-US" dirty="0">
                <a:solidFill>
                  <a:srgbClr val="8E0000"/>
                </a:solidFill>
                <a:latin typeface="Bahnschrift Condensed" panose="020B0502040204020203" pitchFamily="34" charset="0"/>
              </a:rPr>
              <a:t>are</a:t>
            </a:r>
            <a:r>
              <a:rPr lang="en-US" b="0" i="0" dirty="0">
                <a:solidFill>
                  <a:srgbClr val="8E0000"/>
                </a:solidFill>
                <a:effectLst/>
                <a:latin typeface="Bahnschrift Condensed" panose="020B0502040204020203" pitchFamily="34" charset="0"/>
              </a:rPr>
              <a:t>:</a:t>
            </a:r>
          </a:p>
          <a:p>
            <a:pPr algn="just"/>
            <a:endParaRPr lang="en-US" dirty="0">
              <a:solidFill>
                <a:srgbClr val="8E0000"/>
              </a:solidFill>
              <a:latin typeface="Bahnschrift Condensed" panose="020B0502040204020203" pitchFamily="34" charset="0"/>
            </a:endParaRPr>
          </a:p>
          <a:p>
            <a:pPr algn="just"/>
            <a:r>
              <a:rPr lang="en-IN" dirty="0">
                <a:solidFill>
                  <a:srgbClr val="8E0000"/>
                </a:solidFill>
                <a:latin typeface="Bahnschrift Condensed" panose="020B0502040204020203" pitchFamily="34" charset="0"/>
              </a:rPr>
              <a:t>1.Collectable Mini Designs Co.</a:t>
            </a:r>
            <a:endParaRPr lang="en-US" dirty="0">
              <a:solidFill>
                <a:srgbClr val="8E0000"/>
              </a:solidFill>
              <a:latin typeface="Bahnschrift Condensed" panose="020B0502040204020203" pitchFamily="34" charset="0"/>
            </a:endParaRPr>
          </a:p>
          <a:p>
            <a:pPr algn="just"/>
            <a:r>
              <a:rPr lang="en-IN" dirty="0">
                <a:solidFill>
                  <a:srgbClr val="8E0000"/>
                </a:solidFill>
                <a:latin typeface="Bahnschrift Condensed" panose="020B0502040204020203" pitchFamily="34" charset="0"/>
              </a:rPr>
              <a:t>2.Signal Collectibles Ltd.</a:t>
            </a:r>
            <a:endParaRPr lang="en-US" dirty="0">
              <a:solidFill>
                <a:srgbClr val="8E0000"/>
              </a:solidFill>
              <a:latin typeface="Bahnschrift Condensed" panose="020B0502040204020203" pitchFamily="34" charset="0"/>
            </a:endParaRPr>
          </a:p>
          <a:p>
            <a:pPr algn="just"/>
            <a:r>
              <a:rPr lang="en-IN" dirty="0">
                <a:solidFill>
                  <a:srgbClr val="8E0000"/>
                </a:solidFill>
                <a:latin typeface="Bahnschrift Condensed" panose="020B0502040204020203" pitchFamily="34" charset="0"/>
              </a:rPr>
              <a:t>3.West Coast Collectables Co.</a:t>
            </a:r>
          </a:p>
          <a:p>
            <a:pPr algn="just"/>
            <a:endParaRPr lang="en-IN" dirty="0">
              <a:solidFill>
                <a:srgbClr val="8E0000"/>
              </a:solidFill>
              <a:latin typeface="Bahnschrift Condensed" panose="020B0502040204020203" pitchFamily="34" charset="0"/>
            </a:endParaRPr>
          </a:p>
        </p:txBody>
      </p:sp>
    </p:spTree>
    <p:extLst>
      <p:ext uri="{BB962C8B-B14F-4D97-AF65-F5344CB8AC3E}">
        <p14:creationId xmlns:p14="http://schemas.microsoft.com/office/powerpoint/2010/main" val="2280409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D8AA7-8B9C-9340-8B82-A28D14926A8C}"/>
              </a:ext>
            </a:extLst>
          </p:cNvPr>
          <p:cNvSpPr>
            <a:spLocks noGrp="1"/>
          </p:cNvSpPr>
          <p:nvPr>
            <p:ph type="ctrTitle"/>
          </p:nvPr>
        </p:nvSpPr>
        <p:spPr>
          <a:xfrm>
            <a:off x="1876423" y="261256"/>
            <a:ext cx="8791575" cy="793104"/>
          </a:xfrm>
        </p:spPr>
        <p:txBody>
          <a:bodyPr/>
          <a:lstStyle/>
          <a:p>
            <a:pPr algn="ctr"/>
            <a:r>
              <a:rPr lang="en-IN" dirty="0"/>
              <a:t>Problem statement</a:t>
            </a:r>
          </a:p>
        </p:txBody>
      </p:sp>
      <p:sp>
        <p:nvSpPr>
          <p:cNvPr id="3" name="Subtitle 2">
            <a:extLst>
              <a:ext uri="{FF2B5EF4-FFF2-40B4-BE49-F238E27FC236}">
                <a16:creationId xmlns:a16="http://schemas.microsoft.com/office/drawing/2014/main" id="{34ED6ADF-CDC6-43EA-EFB3-874E9C8F5124}"/>
              </a:ext>
            </a:extLst>
          </p:cNvPr>
          <p:cNvSpPr>
            <a:spLocks noGrp="1"/>
          </p:cNvSpPr>
          <p:nvPr>
            <p:ph type="subTitle" idx="1"/>
          </p:nvPr>
        </p:nvSpPr>
        <p:spPr>
          <a:xfrm>
            <a:off x="1792447" y="1054360"/>
            <a:ext cx="8791575" cy="1539550"/>
          </a:xfrm>
        </p:spPr>
        <p:txBody>
          <a:bodyPr>
            <a:normAutofit fontScale="40000" lnSpcReduction="20000"/>
          </a:bodyPr>
          <a:lstStyle/>
          <a:p>
            <a:pPr algn="just"/>
            <a:r>
              <a:rPr lang="en-US" sz="3400" dirty="0">
                <a:solidFill>
                  <a:srgbClr val="8E0000"/>
                </a:solidFill>
                <a:latin typeface="Bahnschrift Condensed" panose="020B0502040204020203" pitchFamily="34" charset="0"/>
              </a:rPr>
              <a:t>An automobile parts manufacturing company has collected data of transactions for 3 years. They do not have any in-house data science team, thus they have hired you as their consultant. Your job is to use your magical data science skills to provide them with suitable insights about their data and their customers.</a:t>
            </a:r>
          </a:p>
          <a:p>
            <a:pPr algn="just"/>
            <a:r>
              <a:rPr lang="en-IN" sz="3400" dirty="0">
                <a:solidFill>
                  <a:srgbClr val="8E0000"/>
                </a:solidFill>
                <a:latin typeface="Bahnschrift Condensed" panose="020B0502040204020203" pitchFamily="34" charset="0"/>
              </a:rPr>
              <a:t>Auto Sales Data: </a:t>
            </a:r>
            <a:r>
              <a:rPr lang="en-IN" sz="3400" dirty="0">
                <a:solidFill>
                  <a:srgbClr val="8E0000"/>
                </a:solidFill>
                <a:latin typeface="Bahnschrift Condensed" panose="020B0502040204020203" pitchFamily="34" charset="0"/>
                <a:hlinkClick r:id="rId2" tooltip="Sales_Data.xlsx">
                  <a:extLst>
                    <a:ext uri="{A12FA001-AC4F-418D-AE19-62706E023703}">
                      <ahyp:hlinkClr xmlns:ahyp="http://schemas.microsoft.com/office/drawing/2018/hyperlinkcolor" val="tx"/>
                    </a:ext>
                  </a:extLst>
                </a:hlinkClick>
              </a:rPr>
              <a:t>Sales_Data.xlsx</a:t>
            </a:r>
            <a:endParaRPr lang="en-IN" sz="3400" dirty="0">
              <a:solidFill>
                <a:srgbClr val="8E0000"/>
              </a:solidFill>
              <a:latin typeface="Bahnschrift Condensed" panose="020B0502040204020203" pitchFamily="34" charset="0"/>
            </a:endParaRPr>
          </a:p>
          <a:p>
            <a:pPr algn="just"/>
            <a:r>
              <a:rPr lang="en-IN" sz="3400" u="sng" dirty="0">
                <a:solidFill>
                  <a:srgbClr val="8E0000"/>
                </a:solidFill>
                <a:latin typeface="Bahnschrift Condensed" panose="020B0502040204020203" pitchFamily="34" charset="0"/>
              </a:rPr>
              <a:t>DATA DICTIONARY</a:t>
            </a:r>
            <a:r>
              <a:rPr lang="en-IN" sz="1600" u="sng" dirty="0">
                <a:solidFill>
                  <a:srgbClr val="8E0000"/>
                </a:solidFill>
                <a:latin typeface="Bahnschrift Condensed" panose="020B0502040204020203" pitchFamily="34" charset="0"/>
              </a:rPr>
              <a:t>:</a:t>
            </a:r>
          </a:p>
        </p:txBody>
      </p:sp>
      <p:graphicFrame>
        <p:nvGraphicFramePr>
          <p:cNvPr id="8" name="Table 8">
            <a:extLst>
              <a:ext uri="{FF2B5EF4-FFF2-40B4-BE49-F238E27FC236}">
                <a16:creationId xmlns:a16="http://schemas.microsoft.com/office/drawing/2014/main" id="{D7A3B14E-EF72-E373-1F03-4689B20F6C70}"/>
              </a:ext>
            </a:extLst>
          </p:cNvPr>
          <p:cNvGraphicFramePr>
            <a:graphicFrameLocks noGrp="1"/>
          </p:cNvGraphicFramePr>
          <p:nvPr>
            <p:extLst>
              <p:ext uri="{D42A27DB-BD31-4B8C-83A1-F6EECF244321}">
                <p14:modId xmlns:p14="http://schemas.microsoft.com/office/powerpoint/2010/main" val="695642539"/>
              </p:ext>
            </p:extLst>
          </p:nvPr>
        </p:nvGraphicFramePr>
        <p:xfrm>
          <a:off x="1792447" y="2756264"/>
          <a:ext cx="8221980" cy="3840480"/>
        </p:xfrm>
        <a:graphic>
          <a:graphicData uri="http://schemas.openxmlformats.org/drawingml/2006/table">
            <a:tbl>
              <a:tblPr firstRow="1" bandRow="1">
                <a:tableStyleId>{5940675A-B579-460E-94D1-54222C63F5DA}</a:tableStyleId>
              </a:tblPr>
              <a:tblGrid>
                <a:gridCol w="2125980">
                  <a:extLst>
                    <a:ext uri="{9D8B030D-6E8A-4147-A177-3AD203B41FA5}">
                      <a16:colId xmlns:a16="http://schemas.microsoft.com/office/drawing/2014/main" val="1507374950"/>
                    </a:ext>
                  </a:extLst>
                </a:gridCol>
                <a:gridCol w="2032000">
                  <a:extLst>
                    <a:ext uri="{9D8B030D-6E8A-4147-A177-3AD203B41FA5}">
                      <a16:colId xmlns:a16="http://schemas.microsoft.com/office/drawing/2014/main" val="1273414234"/>
                    </a:ext>
                  </a:extLst>
                </a:gridCol>
                <a:gridCol w="2032000">
                  <a:extLst>
                    <a:ext uri="{9D8B030D-6E8A-4147-A177-3AD203B41FA5}">
                      <a16:colId xmlns:a16="http://schemas.microsoft.com/office/drawing/2014/main" val="300977084"/>
                    </a:ext>
                  </a:extLst>
                </a:gridCol>
                <a:gridCol w="2032000">
                  <a:extLst>
                    <a:ext uri="{9D8B030D-6E8A-4147-A177-3AD203B41FA5}">
                      <a16:colId xmlns:a16="http://schemas.microsoft.com/office/drawing/2014/main" val="1560308056"/>
                    </a:ext>
                  </a:extLst>
                </a:gridCol>
              </a:tblGrid>
              <a:tr h="0">
                <a:tc>
                  <a:txBody>
                    <a:bodyPr/>
                    <a:lstStyle/>
                    <a:p>
                      <a:pPr algn="just"/>
                      <a:r>
                        <a:rPr lang="en-IN" sz="1200" b="0" kern="1200" dirty="0">
                          <a:solidFill>
                            <a:schemeClr val="tx1"/>
                          </a:solidFill>
                          <a:effectLst/>
                        </a:rPr>
                        <a:t>ORDERNUMBER :</a:t>
                      </a:r>
                      <a:endParaRPr lang="en-IN" sz="1200" dirty="0">
                        <a:solidFill>
                          <a:schemeClr val="tx1"/>
                        </a:solidFill>
                      </a:endParaRPr>
                    </a:p>
                  </a:txBody>
                  <a:tcPr>
                    <a:lnL w="12700" cap="flat" cmpd="sng" algn="ctr">
                      <a:solidFill>
                        <a:srgbClr val="E39585"/>
                      </a:solidFill>
                      <a:prstDash val="solid"/>
                      <a:round/>
                      <a:headEnd type="none" w="med" len="med"/>
                      <a:tailEnd type="none" w="med" len="med"/>
                    </a:lnL>
                    <a:lnR w="12700" cap="flat" cmpd="sng" algn="ctr">
                      <a:solidFill>
                        <a:srgbClr val="E39585"/>
                      </a:solidFill>
                      <a:prstDash val="solid"/>
                      <a:round/>
                      <a:headEnd type="none" w="med" len="med"/>
                      <a:tailEnd type="none" w="med" len="med"/>
                    </a:lnR>
                    <a:lnT w="12700" cap="flat" cmpd="sng" algn="ctr">
                      <a:solidFill>
                        <a:srgbClr val="E39585"/>
                      </a:solidFill>
                      <a:prstDash val="solid"/>
                      <a:round/>
                      <a:headEnd type="none" w="med" len="med"/>
                      <a:tailEnd type="none" w="med" len="med"/>
                    </a:lnT>
                    <a:lnB w="12700" cap="flat" cmpd="sng" algn="ctr">
                      <a:solidFill>
                        <a:srgbClr val="E39585"/>
                      </a:solidFill>
                      <a:prstDash val="solid"/>
                      <a:round/>
                      <a:headEnd type="none" w="med" len="med"/>
                      <a:tailEnd type="none" w="med" len="med"/>
                    </a:lnB>
                  </a:tcPr>
                </a:tc>
                <a:tc>
                  <a:txBody>
                    <a:bodyPr/>
                    <a:lstStyle/>
                    <a:p>
                      <a:pPr algn="just"/>
                      <a:r>
                        <a:rPr lang="en-IN" sz="1200" b="0" kern="1200" dirty="0">
                          <a:solidFill>
                            <a:schemeClr val="tx1"/>
                          </a:solidFill>
                          <a:effectLst/>
                        </a:rPr>
                        <a:t>Order Number</a:t>
                      </a:r>
                      <a:endParaRPr lang="en-IN" sz="1200" dirty="0">
                        <a:solidFill>
                          <a:schemeClr val="tx1"/>
                        </a:solidFill>
                      </a:endParaRPr>
                    </a:p>
                  </a:txBody>
                  <a:tcPr>
                    <a:lnL w="12700" cap="flat" cmpd="sng" algn="ctr">
                      <a:solidFill>
                        <a:srgbClr val="E39585"/>
                      </a:solidFill>
                      <a:prstDash val="solid"/>
                      <a:round/>
                      <a:headEnd type="none" w="med" len="med"/>
                      <a:tailEnd type="none" w="med" len="med"/>
                    </a:lnL>
                    <a:lnR w="12700" cap="flat" cmpd="sng" algn="ctr">
                      <a:solidFill>
                        <a:srgbClr val="E39585"/>
                      </a:solidFill>
                      <a:prstDash val="solid"/>
                      <a:round/>
                      <a:headEnd type="none" w="med" len="med"/>
                      <a:tailEnd type="none" w="med" len="med"/>
                    </a:lnR>
                    <a:lnT w="12700" cap="flat" cmpd="sng" algn="ctr">
                      <a:solidFill>
                        <a:srgbClr val="E39585"/>
                      </a:solidFill>
                      <a:prstDash val="solid"/>
                      <a:round/>
                      <a:headEnd type="none" w="med" len="med"/>
                      <a:tailEnd type="none" w="med" len="med"/>
                    </a:lnT>
                    <a:lnB w="12700" cap="flat" cmpd="sng" algn="ctr">
                      <a:solidFill>
                        <a:srgbClr val="E39585"/>
                      </a:solidFill>
                      <a:prstDash val="solid"/>
                      <a:round/>
                      <a:headEnd type="none" w="med" len="med"/>
                      <a:tailEnd type="none" w="med" len="med"/>
                    </a:lnB>
                  </a:tcPr>
                </a:tc>
                <a:tc>
                  <a:txBody>
                    <a:bodyPr/>
                    <a:lstStyle/>
                    <a:p>
                      <a:pPr algn="just"/>
                      <a:r>
                        <a:rPr lang="en-IN" sz="1200" b="0" i="0" kern="1200" dirty="0">
                          <a:solidFill>
                            <a:schemeClr val="tx1"/>
                          </a:solidFill>
                          <a:effectLst/>
                          <a:latin typeface="+mn-lt"/>
                          <a:ea typeface="+mn-ea"/>
                          <a:cs typeface="+mn-cs"/>
                        </a:rPr>
                        <a:t>CUSTOMERNAME :</a:t>
                      </a:r>
                      <a:endParaRPr lang="en-IN" sz="1200" dirty="0">
                        <a:solidFill>
                          <a:schemeClr val="tx1"/>
                        </a:solidFill>
                      </a:endParaRPr>
                    </a:p>
                  </a:txBody>
                  <a:tcPr>
                    <a:lnL w="12700" cap="flat" cmpd="sng" algn="ctr">
                      <a:solidFill>
                        <a:srgbClr val="E39585"/>
                      </a:solidFill>
                      <a:prstDash val="solid"/>
                      <a:round/>
                      <a:headEnd type="none" w="med" len="med"/>
                      <a:tailEnd type="none" w="med" len="med"/>
                    </a:lnL>
                    <a:lnR w="12700" cap="flat" cmpd="sng" algn="ctr">
                      <a:solidFill>
                        <a:srgbClr val="E39585"/>
                      </a:solidFill>
                      <a:prstDash val="solid"/>
                      <a:round/>
                      <a:headEnd type="none" w="med" len="med"/>
                      <a:tailEnd type="none" w="med" len="med"/>
                    </a:lnR>
                    <a:lnT w="12700" cap="flat" cmpd="sng" algn="ctr">
                      <a:solidFill>
                        <a:srgbClr val="E39585"/>
                      </a:solidFill>
                      <a:prstDash val="solid"/>
                      <a:round/>
                      <a:headEnd type="none" w="med" len="med"/>
                      <a:tailEnd type="none" w="med" len="med"/>
                    </a:lnT>
                    <a:lnB w="12700" cap="flat" cmpd="sng" algn="ctr">
                      <a:solidFill>
                        <a:srgbClr val="E39585"/>
                      </a:solidFill>
                      <a:prstDash val="solid"/>
                      <a:round/>
                      <a:headEnd type="none" w="med" len="med"/>
                      <a:tailEnd type="none" w="med" len="med"/>
                    </a:lnB>
                  </a:tcPr>
                </a:tc>
                <a:tc>
                  <a:txBody>
                    <a:bodyPr/>
                    <a:lstStyle/>
                    <a:p>
                      <a:pPr algn="just"/>
                      <a:r>
                        <a:rPr lang="en-IN" sz="1200" b="0" i="0" kern="1200" dirty="0">
                          <a:solidFill>
                            <a:schemeClr val="tx1"/>
                          </a:solidFill>
                          <a:effectLst/>
                          <a:latin typeface="+mn-lt"/>
                          <a:ea typeface="+mn-ea"/>
                          <a:cs typeface="+mn-cs"/>
                        </a:rPr>
                        <a:t>customer</a:t>
                      </a:r>
                      <a:endParaRPr lang="en-IN" sz="1200" dirty="0">
                        <a:solidFill>
                          <a:schemeClr val="tx1"/>
                        </a:solidFill>
                      </a:endParaRPr>
                    </a:p>
                  </a:txBody>
                  <a:tcPr>
                    <a:lnL w="12700" cap="flat" cmpd="sng" algn="ctr">
                      <a:solidFill>
                        <a:srgbClr val="E39585"/>
                      </a:solidFill>
                      <a:prstDash val="solid"/>
                      <a:round/>
                      <a:headEnd type="none" w="med" len="med"/>
                      <a:tailEnd type="none" w="med" len="med"/>
                    </a:lnL>
                    <a:lnR w="12700" cap="flat" cmpd="sng" algn="ctr">
                      <a:solidFill>
                        <a:srgbClr val="E39585"/>
                      </a:solidFill>
                      <a:prstDash val="solid"/>
                      <a:round/>
                      <a:headEnd type="none" w="med" len="med"/>
                      <a:tailEnd type="none" w="med" len="med"/>
                    </a:lnR>
                    <a:lnT w="12700" cap="flat" cmpd="sng" algn="ctr">
                      <a:solidFill>
                        <a:srgbClr val="E39585"/>
                      </a:solidFill>
                      <a:prstDash val="solid"/>
                      <a:round/>
                      <a:headEnd type="none" w="med" len="med"/>
                      <a:tailEnd type="none" w="med" len="med"/>
                    </a:lnT>
                    <a:lnB w="12700" cap="flat" cmpd="sng" algn="ctr">
                      <a:solidFill>
                        <a:srgbClr val="E39585"/>
                      </a:solidFill>
                      <a:prstDash val="solid"/>
                      <a:round/>
                      <a:headEnd type="none" w="med" len="med"/>
                      <a:tailEnd type="none" w="med" len="med"/>
                    </a:lnB>
                  </a:tcPr>
                </a:tc>
                <a:extLst>
                  <a:ext uri="{0D108BD9-81ED-4DB2-BD59-A6C34878D82A}">
                    <a16:rowId xmlns:a16="http://schemas.microsoft.com/office/drawing/2014/main" val="3258983161"/>
                  </a:ext>
                </a:extLst>
              </a:tr>
              <a:tr h="370840">
                <a:tc>
                  <a:txBody>
                    <a:bodyPr/>
                    <a:lstStyle/>
                    <a:p>
                      <a:pPr algn="just"/>
                      <a:r>
                        <a:rPr lang="en-IN" sz="1200" b="0" i="0" dirty="0">
                          <a:solidFill>
                            <a:schemeClr val="tx1"/>
                          </a:solidFill>
                          <a:effectLst/>
                          <a:latin typeface="lato" panose="020F0502020204030203" pitchFamily="34" charset="0"/>
                        </a:rPr>
                        <a:t>Quantity ordered</a:t>
                      </a:r>
                      <a:endParaRPr lang="en-IN" sz="1200" dirty="0">
                        <a:solidFill>
                          <a:schemeClr val="tx1"/>
                        </a:solidFill>
                        <a:effectLst/>
                      </a:endParaRPr>
                    </a:p>
                  </a:txBody>
                  <a:tcPr marL="60960" marR="60960" marT="30480" marB="30480" anchor="ctr">
                    <a:lnL w="12700" cap="flat" cmpd="sng" algn="ctr">
                      <a:solidFill>
                        <a:srgbClr val="E39585"/>
                      </a:solidFill>
                      <a:prstDash val="solid"/>
                      <a:round/>
                      <a:headEnd type="none" w="med" len="med"/>
                      <a:tailEnd type="none" w="med" len="med"/>
                    </a:lnL>
                    <a:lnR w="12700" cap="flat" cmpd="sng" algn="ctr">
                      <a:solidFill>
                        <a:srgbClr val="E39585"/>
                      </a:solidFill>
                      <a:prstDash val="solid"/>
                      <a:round/>
                      <a:headEnd type="none" w="med" len="med"/>
                      <a:tailEnd type="none" w="med" len="med"/>
                    </a:lnR>
                    <a:lnT w="12700" cap="flat" cmpd="sng" algn="ctr">
                      <a:solidFill>
                        <a:srgbClr val="E39585"/>
                      </a:solidFill>
                      <a:prstDash val="solid"/>
                      <a:round/>
                      <a:headEnd type="none" w="med" len="med"/>
                      <a:tailEnd type="none" w="med" len="med"/>
                    </a:lnT>
                    <a:lnB w="12700" cap="flat" cmpd="sng" algn="ctr">
                      <a:solidFill>
                        <a:srgbClr val="E39585"/>
                      </a:solidFill>
                      <a:prstDash val="solid"/>
                      <a:round/>
                      <a:headEnd type="none" w="med" len="med"/>
                      <a:tailEnd type="none" w="med" len="med"/>
                    </a:lnB>
                  </a:tcPr>
                </a:tc>
                <a:tc>
                  <a:txBody>
                    <a:bodyPr/>
                    <a:lstStyle/>
                    <a:p>
                      <a:pPr algn="just"/>
                      <a:r>
                        <a:rPr lang="en-IN" sz="1200" b="0" i="0" dirty="0">
                          <a:solidFill>
                            <a:schemeClr val="tx1"/>
                          </a:solidFill>
                          <a:effectLst/>
                          <a:latin typeface="lato" panose="020F0502020204030203" pitchFamily="34" charset="0"/>
                        </a:rPr>
                        <a:t>Quantity ordered</a:t>
                      </a:r>
                      <a:endParaRPr lang="en-IN" sz="1200" dirty="0">
                        <a:solidFill>
                          <a:schemeClr val="tx1"/>
                        </a:solidFill>
                        <a:effectLst/>
                      </a:endParaRPr>
                    </a:p>
                  </a:txBody>
                  <a:tcPr marL="60960" marR="60960" marT="30480" marB="30480" anchor="ctr">
                    <a:lnL w="12700" cap="flat" cmpd="sng" algn="ctr">
                      <a:solidFill>
                        <a:srgbClr val="E39585"/>
                      </a:solidFill>
                      <a:prstDash val="solid"/>
                      <a:round/>
                      <a:headEnd type="none" w="med" len="med"/>
                      <a:tailEnd type="none" w="med" len="med"/>
                    </a:lnL>
                    <a:lnR w="12700" cap="flat" cmpd="sng" algn="ctr">
                      <a:solidFill>
                        <a:srgbClr val="E39585"/>
                      </a:solidFill>
                      <a:prstDash val="solid"/>
                      <a:round/>
                      <a:headEnd type="none" w="med" len="med"/>
                      <a:tailEnd type="none" w="med" len="med"/>
                    </a:lnR>
                    <a:lnT w="12700" cap="flat" cmpd="sng" algn="ctr">
                      <a:solidFill>
                        <a:srgbClr val="E39585"/>
                      </a:solidFill>
                      <a:prstDash val="solid"/>
                      <a:round/>
                      <a:headEnd type="none" w="med" len="med"/>
                      <a:tailEnd type="none" w="med" len="med"/>
                    </a:lnT>
                    <a:lnB w="12700" cap="flat" cmpd="sng" algn="ctr">
                      <a:solidFill>
                        <a:srgbClr val="E39585"/>
                      </a:solidFill>
                      <a:prstDash val="solid"/>
                      <a:round/>
                      <a:headEnd type="none" w="med" len="med"/>
                      <a:tailEnd type="none" w="med" len="med"/>
                    </a:lnB>
                  </a:tcPr>
                </a:tc>
                <a:tc>
                  <a:txBody>
                    <a:bodyPr/>
                    <a:lstStyle/>
                    <a:p>
                      <a:pPr algn="just"/>
                      <a:r>
                        <a:rPr lang="en-IN" sz="1200" b="0" i="0" kern="1200" dirty="0">
                          <a:solidFill>
                            <a:schemeClr val="tx1"/>
                          </a:solidFill>
                          <a:effectLst/>
                          <a:latin typeface="+mn-lt"/>
                          <a:ea typeface="+mn-ea"/>
                          <a:cs typeface="+mn-cs"/>
                        </a:rPr>
                        <a:t>PHONE :</a:t>
                      </a:r>
                      <a:endParaRPr lang="en-IN" sz="1200" dirty="0">
                        <a:solidFill>
                          <a:schemeClr val="tx1"/>
                        </a:solidFill>
                      </a:endParaRPr>
                    </a:p>
                  </a:txBody>
                  <a:tcPr>
                    <a:lnL w="12700" cap="flat" cmpd="sng" algn="ctr">
                      <a:solidFill>
                        <a:srgbClr val="E39585"/>
                      </a:solidFill>
                      <a:prstDash val="solid"/>
                      <a:round/>
                      <a:headEnd type="none" w="med" len="med"/>
                      <a:tailEnd type="none" w="med" len="med"/>
                    </a:lnL>
                    <a:lnR w="12700" cap="flat" cmpd="sng" algn="ctr">
                      <a:solidFill>
                        <a:srgbClr val="E39585"/>
                      </a:solidFill>
                      <a:prstDash val="solid"/>
                      <a:round/>
                      <a:headEnd type="none" w="med" len="med"/>
                      <a:tailEnd type="none" w="med" len="med"/>
                    </a:lnR>
                    <a:lnT w="12700" cap="flat" cmpd="sng" algn="ctr">
                      <a:solidFill>
                        <a:srgbClr val="E39585"/>
                      </a:solidFill>
                      <a:prstDash val="solid"/>
                      <a:round/>
                      <a:headEnd type="none" w="med" len="med"/>
                      <a:tailEnd type="none" w="med" len="med"/>
                    </a:lnT>
                    <a:lnB w="12700" cap="flat" cmpd="sng" algn="ctr">
                      <a:solidFill>
                        <a:srgbClr val="E39585"/>
                      </a:solidFill>
                      <a:prstDash val="solid"/>
                      <a:round/>
                      <a:headEnd type="none" w="med" len="med"/>
                      <a:tailEnd type="none" w="med" len="med"/>
                    </a:lnB>
                  </a:tcPr>
                </a:tc>
                <a:tc>
                  <a:txBody>
                    <a:bodyPr/>
                    <a:lstStyle/>
                    <a:p>
                      <a:pPr algn="just"/>
                      <a:r>
                        <a:rPr lang="en-IN" sz="1200" b="0" i="0" kern="1200" dirty="0">
                          <a:solidFill>
                            <a:schemeClr val="tx1"/>
                          </a:solidFill>
                          <a:effectLst/>
                          <a:latin typeface="+mn-lt"/>
                          <a:ea typeface="+mn-ea"/>
                          <a:cs typeface="+mn-cs"/>
                        </a:rPr>
                        <a:t>Phone of the customer</a:t>
                      </a:r>
                      <a:endParaRPr lang="en-IN" sz="1200" dirty="0">
                        <a:solidFill>
                          <a:schemeClr val="tx1"/>
                        </a:solidFill>
                      </a:endParaRPr>
                    </a:p>
                  </a:txBody>
                  <a:tcPr>
                    <a:lnL w="12700" cap="flat" cmpd="sng" algn="ctr">
                      <a:solidFill>
                        <a:srgbClr val="E39585"/>
                      </a:solidFill>
                      <a:prstDash val="solid"/>
                      <a:round/>
                      <a:headEnd type="none" w="med" len="med"/>
                      <a:tailEnd type="none" w="med" len="med"/>
                    </a:lnL>
                    <a:lnR w="12700" cap="flat" cmpd="sng" algn="ctr">
                      <a:solidFill>
                        <a:srgbClr val="E39585"/>
                      </a:solidFill>
                      <a:prstDash val="solid"/>
                      <a:round/>
                      <a:headEnd type="none" w="med" len="med"/>
                      <a:tailEnd type="none" w="med" len="med"/>
                    </a:lnR>
                    <a:lnT w="12700" cap="flat" cmpd="sng" algn="ctr">
                      <a:solidFill>
                        <a:srgbClr val="E39585"/>
                      </a:solidFill>
                      <a:prstDash val="solid"/>
                      <a:round/>
                      <a:headEnd type="none" w="med" len="med"/>
                      <a:tailEnd type="none" w="med" len="med"/>
                    </a:lnT>
                    <a:lnB w="12700" cap="flat" cmpd="sng" algn="ctr">
                      <a:solidFill>
                        <a:srgbClr val="E39585"/>
                      </a:solidFill>
                      <a:prstDash val="solid"/>
                      <a:round/>
                      <a:headEnd type="none" w="med" len="med"/>
                      <a:tailEnd type="none" w="med" len="med"/>
                    </a:lnB>
                  </a:tcPr>
                </a:tc>
                <a:extLst>
                  <a:ext uri="{0D108BD9-81ED-4DB2-BD59-A6C34878D82A}">
                    <a16:rowId xmlns:a16="http://schemas.microsoft.com/office/drawing/2014/main" val="2871314143"/>
                  </a:ext>
                </a:extLst>
              </a:tr>
              <a:tr h="370840">
                <a:tc>
                  <a:txBody>
                    <a:bodyPr/>
                    <a:lstStyle/>
                    <a:p>
                      <a:pPr algn="just"/>
                      <a:r>
                        <a:rPr lang="en-IN" sz="1200" b="0" i="0" kern="1200" dirty="0">
                          <a:solidFill>
                            <a:schemeClr val="tx1"/>
                          </a:solidFill>
                          <a:effectLst/>
                          <a:latin typeface="+mn-lt"/>
                          <a:ea typeface="+mn-ea"/>
                          <a:cs typeface="+mn-cs"/>
                        </a:rPr>
                        <a:t>PRICEEACH :</a:t>
                      </a:r>
                      <a:endParaRPr lang="en-IN" sz="1200" dirty="0">
                        <a:solidFill>
                          <a:schemeClr val="tx1"/>
                        </a:solidFill>
                      </a:endParaRPr>
                    </a:p>
                  </a:txBody>
                  <a:tcPr>
                    <a:lnL w="12700" cap="flat" cmpd="sng" algn="ctr">
                      <a:solidFill>
                        <a:srgbClr val="E39585"/>
                      </a:solidFill>
                      <a:prstDash val="solid"/>
                      <a:round/>
                      <a:headEnd type="none" w="med" len="med"/>
                      <a:tailEnd type="none" w="med" len="med"/>
                    </a:lnL>
                    <a:lnR w="12700" cap="flat" cmpd="sng" algn="ctr">
                      <a:solidFill>
                        <a:srgbClr val="E39585"/>
                      </a:solidFill>
                      <a:prstDash val="solid"/>
                      <a:round/>
                      <a:headEnd type="none" w="med" len="med"/>
                      <a:tailEnd type="none" w="med" len="med"/>
                    </a:lnR>
                    <a:lnT w="12700" cap="flat" cmpd="sng" algn="ctr">
                      <a:solidFill>
                        <a:srgbClr val="E39585"/>
                      </a:solidFill>
                      <a:prstDash val="solid"/>
                      <a:round/>
                      <a:headEnd type="none" w="med" len="med"/>
                      <a:tailEnd type="none" w="med" len="med"/>
                    </a:lnT>
                    <a:lnB w="12700" cap="flat" cmpd="sng" algn="ctr">
                      <a:solidFill>
                        <a:srgbClr val="E39585"/>
                      </a:solidFill>
                      <a:prstDash val="solid"/>
                      <a:round/>
                      <a:headEnd type="none" w="med" len="med"/>
                      <a:tailEnd type="none" w="med" len="med"/>
                    </a:lnB>
                  </a:tcPr>
                </a:tc>
                <a:tc>
                  <a:txBody>
                    <a:bodyPr/>
                    <a:lstStyle/>
                    <a:p>
                      <a:pPr algn="just"/>
                      <a:r>
                        <a:rPr lang="en-IN" sz="1200" b="0" i="0" kern="1200" dirty="0">
                          <a:solidFill>
                            <a:schemeClr val="tx1"/>
                          </a:solidFill>
                          <a:effectLst/>
                          <a:latin typeface="+mn-lt"/>
                          <a:ea typeface="+mn-ea"/>
                          <a:cs typeface="+mn-cs"/>
                        </a:rPr>
                        <a:t>Price of Each item</a:t>
                      </a:r>
                      <a:endParaRPr lang="en-IN" sz="1200" dirty="0">
                        <a:solidFill>
                          <a:schemeClr val="tx1"/>
                        </a:solidFill>
                      </a:endParaRPr>
                    </a:p>
                  </a:txBody>
                  <a:tcPr>
                    <a:lnL w="12700" cap="flat" cmpd="sng" algn="ctr">
                      <a:solidFill>
                        <a:srgbClr val="E39585"/>
                      </a:solidFill>
                      <a:prstDash val="solid"/>
                      <a:round/>
                      <a:headEnd type="none" w="med" len="med"/>
                      <a:tailEnd type="none" w="med" len="med"/>
                    </a:lnL>
                    <a:lnR w="12700" cap="flat" cmpd="sng" algn="ctr">
                      <a:solidFill>
                        <a:srgbClr val="E39585"/>
                      </a:solidFill>
                      <a:prstDash val="solid"/>
                      <a:round/>
                      <a:headEnd type="none" w="med" len="med"/>
                      <a:tailEnd type="none" w="med" len="med"/>
                    </a:lnR>
                    <a:lnT w="12700" cap="flat" cmpd="sng" algn="ctr">
                      <a:solidFill>
                        <a:srgbClr val="E39585"/>
                      </a:solidFill>
                      <a:prstDash val="solid"/>
                      <a:round/>
                      <a:headEnd type="none" w="med" len="med"/>
                      <a:tailEnd type="none" w="med" len="med"/>
                    </a:lnT>
                    <a:lnB w="12700" cap="flat" cmpd="sng" algn="ctr">
                      <a:solidFill>
                        <a:srgbClr val="E39585"/>
                      </a:solidFill>
                      <a:prstDash val="solid"/>
                      <a:round/>
                      <a:headEnd type="none" w="med" len="med"/>
                      <a:tailEnd type="none" w="med" len="med"/>
                    </a:lnB>
                  </a:tcPr>
                </a:tc>
                <a:tc>
                  <a:txBody>
                    <a:bodyPr/>
                    <a:lstStyle/>
                    <a:p>
                      <a:pPr algn="just"/>
                      <a:r>
                        <a:rPr lang="en-IN" sz="1200" b="0" i="0" kern="1200" dirty="0">
                          <a:solidFill>
                            <a:schemeClr val="tx1"/>
                          </a:solidFill>
                          <a:effectLst/>
                          <a:latin typeface="+mn-lt"/>
                          <a:ea typeface="+mn-ea"/>
                          <a:cs typeface="+mn-cs"/>
                        </a:rPr>
                        <a:t>ADDRESSLINE1 :</a:t>
                      </a:r>
                      <a:endParaRPr lang="en-IN" sz="1200" dirty="0">
                        <a:solidFill>
                          <a:schemeClr val="tx1"/>
                        </a:solidFill>
                      </a:endParaRPr>
                    </a:p>
                  </a:txBody>
                  <a:tcPr>
                    <a:lnL w="12700" cap="flat" cmpd="sng" algn="ctr">
                      <a:solidFill>
                        <a:srgbClr val="E39585"/>
                      </a:solidFill>
                      <a:prstDash val="solid"/>
                      <a:round/>
                      <a:headEnd type="none" w="med" len="med"/>
                      <a:tailEnd type="none" w="med" len="med"/>
                    </a:lnL>
                    <a:lnR w="12700" cap="flat" cmpd="sng" algn="ctr">
                      <a:solidFill>
                        <a:srgbClr val="E39585"/>
                      </a:solidFill>
                      <a:prstDash val="solid"/>
                      <a:round/>
                      <a:headEnd type="none" w="med" len="med"/>
                      <a:tailEnd type="none" w="med" len="med"/>
                    </a:lnR>
                    <a:lnT w="12700" cap="flat" cmpd="sng" algn="ctr">
                      <a:solidFill>
                        <a:srgbClr val="E39585"/>
                      </a:solidFill>
                      <a:prstDash val="solid"/>
                      <a:round/>
                      <a:headEnd type="none" w="med" len="med"/>
                      <a:tailEnd type="none" w="med" len="med"/>
                    </a:lnT>
                    <a:lnB w="12700" cap="flat" cmpd="sng" algn="ctr">
                      <a:solidFill>
                        <a:srgbClr val="E39585"/>
                      </a:solidFill>
                      <a:prstDash val="solid"/>
                      <a:round/>
                      <a:headEnd type="none" w="med" len="med"/>
                      <a:tailEnd type="none" w="med" len="med"/>
                    </a:lnB>
                  </a:tcPr>
                </a:tc>
                <a:tc>
                  <a:txBody>
                    <a:bodyPr/>
                    <a:lstStyle/>
                    <a:p>
                      <a:pPr algn="just"/>
                      <a:r>
                        <a:rPr lang="en-IN" sz="1200" b="0" i="0" kern="1200" dirty="0">
                          <a:solidFill>
                            <a:schemeClr val="tx1"/>
                          </a:solidFill>
                          <a:effectLst/>
                          <a:latin typeface="+mn-lt"/>
                          <a:ea typeface="+mn-ea"/>
                          <a:cs typeface="+mn-cs"/>
                        </a:rPr>
                        <a:t>Address of customer</a:t>
                      </a:r>
                      <a:endParaRPr lang="en-IN" sz="1200" dirty="0">
                        <a:solidFill>
                          <a:schemeClr val="tx1"/>
                        </a:solidFill>
                      </a:endParaRPr>
                    </a:p>
                  </a:txBody>
                  <a:tcPr>
                    <a:lnL w="12700" cap="flat" cmpd="sng" algn="ctr">
                      <a:solidFill>
                        <a:srgbClr val="E39585"/>
                      </a:solidFill>
                      <a:prstDash val="solid"/>
                      <a:round/>
                      <a:headEnd type="none" w="med" len="med"/>
                      <a:tailEnd type="none" w="med" len="med"/>
                    </a:lnL>
                    <a:lnR w="12700" cap="flat" cmpd="sng" algn="ctr">
                      <a:solidFill>
                        <a:srgbClr val="E39585"/>
                      </a:solidFill>
                      <a:prstDash val="solid"/>
                      <a:round/>
                      <a:headEnd type="none" w="med" len="med"/>
                      <a:tailEnd type="none" w="med" len="med"/>
                    </a:lnR>
                    <a:lnT w="12700" cap="flat" cmpd="sng" algn="ctr">
                      <a:solidFill>
                        <a:srgbClr val="E39585"/>
                      </a:solidFill>
                      <a:prstDash val="solid"/>
                      <a:round/>
                      <a:headEnd type="none" w="med" len="med"/>
                      <a:tailEnd type="none" w="med" len="med"/>
                    </a:lnT>
                    <a:lnB w="12700" cap="flat" cmpd="sng" algn="ctr">
                      <a:solidFill>
                        <a:srgbClr val="E39585"/>
                      </a:solidFill>
                      <a:prstDash val="solid"/>
                      <a:round/>
                      <a:headEnd type="none" w="med" len="med"/>
                      <a:tailEnd type="none" w="med" len="med"/>
                    </a:lnB>
                  </a:tcPr>
                </a:tc>
                <a:extLst>
                  <a:ext uri="{0D108BD9-81ED-4DB2-BD59-A6C34878D82A}">
                    <a16:rowId xmlns:a16="http://schemas.microsoft.com/office/drawing/2014/main" val="918528319"/>
                  </a:ext>
                </a:extLst>
              </a:tr>
              <a:tr h="370840">
                <a:tc>
                  <a:txBody>
                    <a:bodyPr/>
                    <a:lstStyle/>
                    <a:p>
                      <a:pPr algn="just"/>
                      <a:r>
                        <a:rPr lang="en-IN" sz="1200" b="0" i="0" kern="1200" dirty="0">
                          <a:solidFill>
                            <a:schemeClr val="tx1"/>
                          </a:solidFill>
                          <a:effectLst/>
                          <a:latin typeface="+mn-lt"/>
                          <a:ea typeface="+mn-ea"/>
                          <a:cs typeface="+mn-cs"/>
                        </a:rPr>
                        <a:t>ORDERLINENUMBER:</a:t>
                      </a:r>
                      <a:endParaRPr lang="en-IN" sz="1200" dirty="0">
                        <a:solidFill>
                          <a:schemeClr val="tx1"/>
                        </a:solidFill>
                      </a:endParaRPr>
                    </a:p>
                  </a:txBody>
                  <a:tcPr>
                    <a:lnL w="12700" cap="flat" cmpd="sng" algn="ctr">
                      <a:solidFill>
                        <a:srgbClr val="E39585"/>
                      </a:solidFill>
                      <a:prstDash val="solid"/>
                      <a:round/>
                      <a:headEnd type="none" w="med" len="med"/>
                      <a:tailEnd type="none" w="med" len="med"/>
                    </a:lnL>
                    <a:lnR w="12700" cap="flat" cmpd="sng" algn="ctr">
                      <a:solidFill>
                        <a:srgbClr val="E39585"/>
                      </a:solidFill>
                      <a:prstDash val="solid"/>
                      <a:round/>
                      <a:headEnd type="none" w="med" len="med"/>
                      <a:tailEnd type="none" w="med" len="med"/>
                    </a:lnR>
                    <a:lnT w="12700" cap="flat" cmpd="sng" algn="ctr">
                      <a:solidFill>
                        <a:srgbClr val="E39585"/>
                      </a:solidFill>
                      <a:prstDash val="solid"/>
                      <a:round/>
                      <a:headEnd type="none" w="med" len="med"/>
                      <a:tailEnd type="none" w="med" len="med"/>
                    </a:lnT>
                    <a:lnB w="12700" cap="flat" cmpd="sng" algn="ctr">
                      <a:solidFill>
                        <a:srgbClr val="E39585"/>
                      </a:solidFill>
                      <a:prstDash val="solid"/>
                      <a:round/>
                      <a:headEnd type="none" w="med" len="med"/>
                      <a:tailEnd type="none" w="med" len="med"/>
                    </a:lnB>
                  </a:tcPr>
                </a:tc>
                <a:tc>
                  <a:txBody>
                    <a:bodyPr/>
                    <a:lstStyle/>
                    <a:p>
                      <a:pPr algn="just"/>
                      <a:r>
                        <a:rPr lang="en-IN" sz="1200" b="0" i="0" kern="1200" dirty="0">
                          <a:solidFill>
                            <a:schemeClr val="tx1"/>
                          </a:solidFill>
                          <a:effectLst/>
                          <a:latin typeface="+mn-lt"/>
                          <a:ea typeface="+mn-ea"/>
                          <a:cs typeface="+mn-cs"/>
                        </a:rPr>
                        <a:t>order line</a:t>
                      </a:r>
                      <a:endParaRPr lang="en-IN" sz="1200" dirty="0">
                        <a:solidFill>
                          <a:schemeClr val="tx1"/>
                        </a:solidFill>
                      </a:endParaRPr>
                    </a:p>
                  </a:txBody>
                  <a:tcPr>
                    <a:lnL w="12700" cap="flat" cmpd="sng" algn="ctr">
                      <a:solidFill>
                        <a:srgbClr val="E39585"/>
                      </a:solidFill>
                      <a:prstDash val="solid"/>
                      <a:round/>
                      <a:headEnd type="none" w="med" len="med"/>
                      <a:tailEnd type="none" w="med" len="med"/>
                    </a:lnL>
                    <a:lnR w="12700" cap="flat" cmpd="sng" algn="ctr">
                      <a:solidFill>
                        <a:srgbClr val="E39585"/>
                      </a:solidFill>
                      <a:prstDash val="solid"/>
                      <a:round/>
                      <a:headEnd type="none" w="med" len="med"/>
                      <a:tailEnd type="none" w="med" len="med"/>
                    </a:lnR>
                    <a:lnT w="12700" cap="flat" cmpd="sng" algn="ctr">
                      <a:solidFill>
                        <a:srgbClr val="E39585"/>
                      </a:solidFill>
                      <a:prstDash val="solid"/>
                      <a:round/>
                      <a:headEnd type="none" w="med" len="med"/>
                      <a:tailEnd type="none" w="med" len="med"/>
                    </a:lnT>
                    <a:lnB w="12700" cap="flat" cmpd="sng" algn="ctr">
                      <a:solidFill>
                        <a:srgbClr val="E39585"/>
                      </a:solidFill>
                      <a:prstDash val="solid"/>
                      <a:round/>
                      <a:headEnd type="none" w="med" len="med"/>
                      <a:tailEnd type="none" w="med" len="med"/>
                    </a:lnB>
                  </a:tcPr>
                </a:tc>
                <a:tc>
                  <a:txBody>
                    <a:bodyPr/>
                    <a:lstStyle/>
                    <a:p>
                      <a:pPr algn="just"/>
                      <a:r>
                        <a:rPr lang="en-IN" sz="1200" b="0" i="0" kern="1200" dirty="0">
                          <a:solidFill>
                            <a:schemeClr val="tx1"/>
                          </a:solidFill>
                          <a:effectLst/>
                          <a:latin typeface="+mn-lt"/>
                          <a:ea typeface="+mn-ea"/>
                          <a:cs typeface="+mn-cs"/>
                        </a:rPr>
                        <a:t>CITY :</a:t>
                      </a:r>
                      <a:endParaRPr lang="en-IN" sz="1200" dirty="0">
                        <a:solidFill>
                          <a:schemeClr val="tx1"/>
                        </a:solidFill>
                      </a:endParaRPr>
                    </a:p>
                  </a:txBody>
                  <a:tcPr>
                    <a:lnL w="12700" cap="flat" cmpd="sng" algn="ctr">
                      <a:solidFill>
                        <a:srgbClr val="E39585"/>
                      </a:solidFill>
                      <a:prstDash val="solid"/>
                      <a:round/>
                      <a:headEnd type="none" w="med" len="med"/>
                      <a:tailEnd type="none" w="med" len="med"/>
                    </a:lnL>
                    <a:lnR w="12700" cap="flat" cmpd="sng" algn="ctr">
                      <a:solidFill>
                        <a:srgbClr val="E39585"/>
                      </a:solidFill>
                      <a:prstDash val="solid"/>
                      <a:round/>
                      <a:headEnd type="none" w="med" len="med"/>
                      <a:tailEnd type="none" w="med" len="med"/>
                    </a:lnR>
                    <a:lnT w="12700" cap="flat" cmpd="sng" algn="ctr">
                      <a:solidFill>
                        <a:srgbClr val="E39585"/>
                      </a:solidFill>
                      <a:prstDash val="solid"/>
                      <a:round/>
                      <a:headEnd type="none" w="med" len="med"/>
                      <a:tailEnd type="none" w="med" len="med"/>
                    </a:lnT>
                    <a:lnB w="12700" cap="flat" cmpd="sng" algn="ctr">
                      <a:solidFill>
                        <a:srgbClr val="E39585"/>
                      </a:solidFill>
                      <a:prstDash val="solid"/>
                      <a:round/>
                      <a:headEnd type="none" w="med" len="med"/>
                      <a:tailEnd type="none" w="med" len="med"/>
                    </a:lnB>
                  </a:tcPr>
                </a:tc>
                <a:tc>
                  <a:txBody>
                    <a:bodyPr/>
                    <a:lstStyle/>
                    <a:p>
                      <a:pPr algn="just"/>
                      <a:r>
                        <a:rPr lang="en-IN" sz="1200" b="0" i="0" kern="1200" dirty="0">
                          <a:solidFill>
                            <a:schemeClr val="tx1"/>
                          </a:solidFill>
                          <a:effectLst/>
                          <a:latin typeface="+mn-lt"/>
                          <a:ea typeface="+mn-ea"/>
                          <a:cs typeface="+mn-cs"/>
                        </a:rPr>
                        <a:t>City of customer</a:t>
                      </a:r>
                      <a:endParaRPr lang="en-IN" sz="1200" dirty="0">
                        <a:solidFill>
                          <a:schemeClr val="tx1"/>
                        </a:solidFill>
                      </a:endParaRPr>
                    </a:p>
                  </a:txBody>
                  <a:tcPr>
                    <a:lnL w="12700" cap="flat" cmpd="sng" algn="ctr">
                      <a:solidFill>
                        <a:srgbClr val="E39585"/>
                      </a:solidFill>
                      <a:prstDash val="solid"/>
                      <a:round/>
                      <a:headEnd type="none" w="med" len="med"/>
                      <a:tailEnd type="none" w="med" len="med"/>
                    </a:lnL>
                    <a:lnR w="12700" cap="flat" cmpd="sng" algn="ctr">
                      <a:solidFill>
                        <a:srgbClr val="E39585"/>
                      </a:solidFill>
                      <a:prstDash val="solid"/>
                      <a:round/>
                      <a:headEnd type="none" w="med" len="med"/>
                      <a:tailEnd type="none" w="med" len="med"/>
                    </a:lnR>
                    <a:lnT w="12700" cap="flat" cmpd="sng" algn="ctr">
                      <a:solidFill>
                        <a:srgbClr val="E39585"/>
                      </a:solidFill>
                      <a:prstDash val="solid"/>
                      <a:round/>
                      <a:headEnd type="none" w="med" len="med"/>
                      <a:tailEnd type="none" w="med" len="med"/>
                    </a:lnT>
                    <a:lnB w="12700" cap="flat" cmpd="sng" algn="ctr">
                      <a:solidFill>
                        <a:srgbClr val="E39585"/>
                      </a:solidFill>
                      <a:prstDash val="solid"/>
                      <a:round/>
                      <a:headEnd type="none" w="med" len="med"/>
                      <a:tailEnd type="none" w="med" len="med"/>
                    </a:lnB>
                  </a:tcPr>
                </a:tc>
                <a:extLst>
                  <a:ext uri="{0D108BD9-81ED-4DB2-BD59-A6C34878D82A}">
                    <a16:rowId xmlns:a16="http://schemas.microsoft.com/office/drawing/2014/main" val="3524031181"/>
                  </a:ext>
                </a:extLst>
              </a:tr>
              <a:tr h="370840">
                <a:tc>
                  <a:txBody>
                    <a:bodyPr/>
                    <a:lstStyle/>
                    <a:p>
                      <a:pPr algn="just"/>
                      <a:r>
                        <a:rPr lang="en-IN" sz="1200" b="0" i="0" kern="1200" dirty="0">
                          <a:solidFill>
                            <a:schemeClr val="tx1"/>
                          </a:solidFill>
                          <a:effectLst/>
                          <a:latin typeface="+mn-lt"/>
                          <a:ea typeface="+mn-ea"/>
                          <a:cs typeface="+mn-cs"/>
                        </a:rPr>
                        <a:t>SALES :</a:t>
                      </a:r>
                      <a:endParaRPr lang="en-IN" sz="1200" dirty="0">
                        <a:solidFill>
                          <a:schemeClr val="tx1"/>
                        </a:solidFill>
                      </a:endParaRPr>
                    </a:p>
                  </a:txBody>
                  <a:tcPr>
                    <a:lnL w="12700" cap="flat" cmpd="sng" algn="ctr">
                      <a:solidFill>
                        <a:srgbClr val="E39585"/>
                      </a:solidFill>
                      <a:prstDash val="solid"/>
                      <a:round/>
                      <a:headEnd type="none" w="med" len="med"/>
                      <a:tailEnd type="none" w="med" len="med"/>
                    </a:lnL>
                    <a:lnR w="12700" cap="flat" cmpd="sng" algn="ctr">
                      <a:solidFill>
                        <a:srgbClr val="E39585"/>
                      </a:solidFill>
                      <a:prstDash val="solid"/>
                      <a:round/>
                      <a:headEnd type="none" w="med" len="med"/>
                      <a:tailEnd type="none" w="med" len="med"/>
                    </a:lnR>
                    <a:lnT w="12700" cap="flat" cmpd="sng" algn="ctr">
                      <a:solidFill>
                        <a:srgbClr val="E39585"/>
                      </a:solidFill>
                      <a:prstDash val="solid"/>
                      <a:round/>
                      <a:headEnd type="none" w="med" len="med"/>
                      <a:tailEnd type="none" w="med" len="med"/>
                    </a:lnT>
                    <a:lnB w="12700" cap="flat" cmpd="sng" algn="ctr">
                      <a:solidFill>
                        <a:srgbClr val="E39585"/>
                      </a:solidFill>
                      <a:prstDash val="solid"/>
                      <a:round/>
                      <a:headEnd type="none" w="med" len="med"/>
                      <a:tailEnd type="none" w="med" len="med"/>
                    </a:lnB>
                  </a:tcPr>
                </a:tc>
                <a:tc>
                  <a:txBody>
                    <a:bodyPr/>
                    <a:lstStyle/>
                    <a:p>
                      <a:pPr algn="just"/>
                      <a:r>
                        <a:rPr lang="en-IN" sz="1200" b="0" i="0" kern="1200" dirty="0">
                          <a:solidFill>
                            <a:schemeClr val="tx1"/>
                          </a:solidFill>
                          <a:effectLst/>
                          <a:latin typeface="+mn-lt"/>
                          <a:ea typeface="+mn-ea"/>
                          <a:cs typeface="+mn-cs"/>
                        </a:rPr>
                        <a:t>Sales amount</a:t>
                      </a:r>
                      <a:endParaRPr lang="en-IN" sz="1200" dirty="0">
                        <a:solidFill>
                          <a:schemeClr val="tx1"/>
                        </a:solidFill>
                      </a:endParaRPr>
                    </a:p>
                  </a:txBody>
                  <a:tcPr>
                    <a:lnL w="12700" cap="flat" cmpd="sng" algn="ctr">
                      <a:solidFill>
                        <a:srgbClr val="E39585"/>
                      </a:solidFill>
                      <a:prstDash val="solid"/>
                      <a:round/>
                      <a:headEnd type="none" w="med" len="med"/>
                      <a:tailEnd type="none" w="med" len="med"/>
                    </a:lnL>
                    <a:lnR w="12700" cap="flat" cmpd="sng" algn="ctr">
                      <a:solidFill>
                        <a:srgbClr val="E39585"/>
                      </a:solidFill>
                      <a:prstDash val="solid"/>
                      <a:round/>
                      <a:headEnd type="none" w="med" len="med"/>
                      <a:tailEnd type="none" w="med" len="med"/>
                    </a:lnR>
                    <a:lnT w="12700" cap="flat" cmpd="sng" algn="ctr">
                      <a:solidFill>
                        <a:srgbClr val="E39585"/>
                      </a:solidFill>
                      <a:prstDash val="solid"/>
                      <a:round/>
                      <a:headEnd type="none" w="med" len="med"/>
                      <a:tailEnd type="none" w="med" len="med"/>
                    </a:lnT>
                    <a:lnB w="12700" cap="flat" cmpd="sng" algn="ctr">
                      <a:solidFill>
                        <a:srgbClr val="E39585"/>
                      </a:solidFill>
                      <a:prstDash val="solid"/>
                      <a:round/>
                      <a:headEnd type="none" w="med" len="med"/>
                      <a:tailEnd type="none" w="med" len="med"/>
                    </a:lnB>
                  </a:tcPr>
                </a:tc>
                <a:tc>
                  <a:txBody>
                    <a:bodyPr/>
                    <a:lstStyle/>
                    <a:p>
                      <a:pPr algn="just"/>
                      <a:r>
                        <a:rPr lang="en-IN" sz="1200" b="0" i="0" kern="1200" dirty="0">
                          <a:solidFill>
                            <a:schemeClr val="tx1"/>
                          </a:solidFill>
                          <a:effectLst/>
                          <a:latin typeface="+mn-lt"/>
                          <a:ea typeface="+mn-ea"/>
                          <a:cs typeface="+mn-cs"/>
                        </a:rPr>
                        <a:t>POSTALCODE :</a:t>
                      </a:r>
                      <a:endParaRPr lang="en-IN" sz="1200" dirty="0">
                        <a:solidFill>
                          <a:schemeClr val="tx1"/>
                        </a:solidFill>
                      </a:endParaRPr>
                    </a:p>
                  </a:txBody>
                  <a:tcPr>
                    <a:lnL w="12700" cap="flat" cmpd="sng" algn="ctr">
                      <a:solidFill>
                        <a:srgbClr val="E39585"/>
                      </a:solidFill>
                      <a:prstDash val="solid"/>
                      <a:round/>
                      <a:headEnd type="none" w="med" len="med"/>
                      <a:tailEnd type="none" w="med" len="med"/>
                    </a:lnL>
                    <a:lnR w="12700" cap="flat" cmpd="sng" algn="ctr">
                      <a:solidFill>
                        <a:srgbClr val="E39585"/>
                      </a:solidFill>
                      <a:prstDash val="solid"/>
                      <a:round/>
                      <a:headEnd type="none" w="med" len="med"/>
                      <a:tailEnd type="none" w="med" len="med"/>
                    </a:lnR>
                    <a:lnT w="12700" cap="flat" cmpd="sng" algn="ctr">
                      <a:solidFill>
                        <a:srgbClr val="E39585"/>
                      </a:solidFill>
                      <a:prstDash val="solid"/>
                      <a:round/>
                      <a:headEnd type="none" w="med" len="med"/>
                      <a:tailEnd type="none" w="med" len="med"/>
                    </a:lnT>
                    <a:lnB w="12700" cap="flat" cmpd="sng" algn="ctr">
                      <a:solidFill>
                        <a:srgbClr val="E39585"/>
                      </a:solidFill>
                      <a:prstDash val="solid"/>
                      <a:round/>
                      <a:headEnd type="none" w="med" len="med"/>
                      <a:tailEnd type="none" w="med" len="med"/>
                    </a:lnB>
                  </a:tcPr>
                </a:tc>
                <a:tc>
                  <a:txBody>
                    <a:bodyPr/>
                    <a:lstStyle/>
                    <a:p>
                      <a:pPr algn="just"/>
                      <a:r>
                        <a:rPr lang="en-IN" sz="1200" b="0" i="0" kern="1200" dirty="0">
                          <a:solidFill>
                            <a:schemeClr val="tx1"/>
                          </a:solidFill>
                          <a:effectLst/>
                          <a:latin typeface="+mn-lt"/>
                          <a:ea typeface="+mn-ea"/>
                          <a:cs typeface="+mn-cs"/>
                        </a:rPr>
                        <a:t>Postal Code of customer</a:t>
                      </a:r>
                      <a:endParaRPr lang="en-IN" sz="1200" dirty="0">
                        <a:solidFill>
                          <a:schemeClr val="tx1"/>
                        </a:solidFill>
                      </a:endParaRPr>
                    </a:p>
                  </a:txBody>
                  <a:tcPr>
                    <a:lnL w="12700" cap="flat" cmpd="sng" algn="ctr">
                      <a:solidFill>
                        <a:srgbClr val="E39585"/>
                      </a:solidFill>
                      <a:prstDash val="solid"/>
                      <a:round/>
                      <a:headEnd type="none" w="med" len="med"/>
                      <a:tailEnd type="none" w="med" len="med"/>
                    </a:lnL>
                    <a:lnR w="12700" cap="flat" cmpd="sng" algn="ctr">
                      <a:solidFill>
                        <a:srgbClr val="E39585"/>
                      </a:solidFill>
                      <a:prstDash val="solid"/>
                      <a:round/>
                      <a:headEnd type="none" w="med" len="med"/>
                      <a:tailEnd type="none" w="med" len="med"/>
                    </a:lnR>
                    <a:lnT w="12700" cap="flat" cmpd="sng" algn="ctr">
                      <a:solidFill>
                        <a:srgbClr val="E39585"/>
                      </a:solidFill>
                      <a:prstDash val="solid"/>
                      <a:round/>
                      <a:headEnd type="none" w="med" len="med"/>
                      <a:tailEnd type="none" w="med" len="med"/>
                    </a:lnT>
                    <a:lnB w="12700" cap="flat" cmpd="sng" algn="ctr">
                      <a:solidFill>
                        <a:srgbClr val="E39585"/>
                      </a:solidFill>
                      <a:prstDash val="solid"/>
                      <a:round/>
                      <a:headEnd type="none" w="med" len="med"/>
                      <a:tailEnd type="none" w="med" len="med"/>
                    </a:lnB>
                  </a:tcPr>
                </a:tc>
                <a:extLst>
                  <a:ext uri="{0D108BD9-81ED-4DB2-BD59-A6C34878D82A}">
                    <a16:rowId xmlns:a16="http://schemas.microsoft.com/office/drawing/2014/main" val="3293863084"/>
                  </a:ext>
                </a:extLst>
              </a:tr>
              <a:tr h="370840">
                <a:tc>
                  <a:txBody>
                    <a:bodyPr/>
                    <a:lstStyle/>
                    <a:p>
                      <a:pPr algn="just"/>
                      <a:r>
                        <a:rPr lang="en-IN" sz="1200" b="0" i="0" kern="1200" dirty="0">
                          <a:solidFill>
                            <a:schemeClr val="tx1"/>
                          </a:solidFill>
                          <a:effectLst/>
                          <a:latin typeface="+mn-lt"/>
                          <a:ea typeface="+mn-ea"/>
                          <a:cs typeface="+mn-cs"/>
                        </a:rPr>
                        <a:t>ORDERDATE :</a:t>
                      </a:r>
                      <a:endParaRPr lang="en-IN" sz="1200" dirty="0">
                        <a:solidFill>
                          <a:schemeClr val="tx1"/>
                        </a:solidFill>
                      </a:endParaRPr>
                    </a:p>
                  </a:txBody>
                  <a:tcPr>
                    <a:lnL w="12700" cap="flat" cmpd="sng" algn="ctr">
                      <a:solidFill>
                        <a:srgbClr val="E39585"/>
                      </a:solidFill>
                      <a:prstDash val="solid"/>
                      <a:round/>
                      <a:headEnd type="none" w="med" len="med"/>
                      <a:tailEnd type="none" w="med" len="med"/>
                    </a:lnL>
                    <a:lnR w="12700" cap="flat" cmpd="sng" algn="ctr">
                      <a:solidFill>
                        <a:srgbClr val="E39585"/>
                      </a:solidFill>
                      <a:prstDash val="solid"/>
                      <a:round/>
                      <a:headEnd type="none" w="med" len="med"/>
                      <a:tailEnd type="none" w="med" len="med"/>
                    </a:lnR>
                    <a:lnT w="12700" cap="flat" cmpd="sng" algn="ctr">
                      <a:solidFill>
                        <a:srgbClr val="E39585"/>
                      </a:solidFill>
                      <a:prstDash val="solid"/>
                      <a:round/>
                      <a:headEnd type="none" w="med" len="med"/>
                      <a:tailEnd type="none" w="med" len="med"/>
                    </a:lnT>
                    <a:lnB w="12700" cap="flat" cmpd="sng" algn="ctr">
                      <a:solidFill>
                        <a:srgbClr val="E39585"/>
                      </a:solidFill>
                      <a:prstDash val="solid"/>
                      <a:round/>
                      <a:headEnd type="none" w="med" len="med"/>
                      <a:tailEnd type="none" w="med" len="med"/>
                    </a:lnB>
                  </a:tcPr>
                </a:tc>
                <a:tc>
                  <a:txBody>
                    <a:bodyPr/>
                    <a:lstStyle/>
                    <a:p>
                      <a:pPr algn="just"/>
                      <a:r>
                        <a:rPr lang="en-IN" sz="1200" b="0" i="0" kern="1200" dirty="0">
                          <a:solidFill>
                            <a:schemeClr val="tx1"/>
                          </a:solidFill>
                          <a:effectLst/>
                          <a:latin typeface="+mn-lt"/>
                          <a:ea typeface="+mn-ea"/>
                          <a:cs typeface="+mn-cs"/>
                        </a:rPr>
                        <a:t>Order Date</a:t>
                      </a:r>
                      <a:endParaRPr lang="en-IN" sz="1200" dirty="0">
                        <a:solidFill>
                          <a:schemeClr val="tx1"/>
                        </a:solidFill>
                      </a:endParaRPr>
                    </a:p>
                  </a:txBody>
                  <a:tcPr>
                    <a:lnL w="12700" cap="flat" cmpd="sng" algn="ctr">
                      <a:solidFill>
                        <a:srgbClr val="E39585"/>
                      </a:solidFill>
                      <a:prstDash val="solid"/>
                      <a:round/>
                      <a:headEnd type="none" w="med" len="med"/>
                      <a:tailEnd type="none" w="med" len="med"/>
                    </a:lnL>
                    <a:lnR w="12700" cap="flat" cmpd="sng" algn="ctr">
                      <a:solidFill>
                        <a:srgbClr val="E39585"/>
                      </a:solidFill>
                      <a:prstDash val="solid"/>
                      <a:round/>
                      <a:headEnd type="none" w="med" len="med"/>
                      <a:tailEnd type="none" w="med" len="med"/>
                    </a:lnR>
                    <a:lnT w="12700" cap="flat" cmpd="sng" algn="ctr">
                      <a:solidFill>
                        <a:srgbClr val="E39585"/>
                      </a:solidFill>
                      <a:prstDash val="solid"/>
                      <a:round/>
                      <a:headEnd type="none" w="med" len="med"/>
                      <a:tailEnd type="none" w="med" len="med"/>
                    </a:lnT>
                    <a:lnB w="12700" cap="flat" cmpd="sng" algn="ctr">
                      <a:solidFill>
                        <a:srgbClr val="E39585"/>
                      </a:solidFill>
                      <a:prstDash val="solid"/>
                      <a:round/>
                      <a:headEnd type="none" w="med" len="med"/>
                      <a:tailEnd type="none" w="med" len="med"/>
                    </a:lnB>
                  </a:tcPr>
                </a:tc>
                <a:tc>
                  <a:txBody>
                    <a:bodyPr/>
                    <a:lstStyle/>
                    <a:p>
                      <a:pPr algn="just"/>
                      <a:r>
                        <a:rPr lang="en-IN" sz="1200" b="0" i="0" kern="1200" dirty="0">
                          <a:solidFill>
                            <a:schemeClr val="tx1"/>
                          </a:solidFill>
                          <a:effectLst/>
                          <a:latin typeface="+mn-lt"/>
                          <a:ea typeface="+mn-ea"/>
                          <a:cs typeface="+mn-cs"/>
                        </a:rPr>
                        <a:t>COUNTRY :</a:t>
                      </a:r>
                      <a:endParaRPr lang="en-IN" sz="1200" dirty="0">
                        <a:solidFill>
                          <a:schemeClr val="tx1"/>
                        </a:solidFill>
                      </a:endParaRPr>
                    </a:p>
                  </a:txBody>
                  <a:tcPr>
                    <a:lnL w="12700" cap="flat" cmpd="sng" algn="ctr">
                      <a:solidFill>
                        <a:srgbClr val="E39585"/>
                      </a:solidFill>
                      <a:prstDash val="solid"/>
                      <a:round/>
                      <a:headEnd type="none" w="med" len="med"/>
                      <a:tailEnd type="none" w="med" len="med"/>
                    </a:lnL>
                    <a:lnR w="12700" cap="flat" cmpd="sng" algn="ctr">
                      <a:solidFill>
                        <a:srgbClr val="E39585"/>
                      </a:solidFill>
                      <a:prstDash val="solid"/>
                      <a:round/>
                      <a:headEnd type="none" w="med" len="med"/>
                      <a:tailEnd type="none" w="med" len="med"/>
                    </a:lnR>
                    <a:lnT w="12700" cap="flat" cmpd="sng" algn="ctr">
                      <a:solidFill>
                        <a:srgbClr val="E39585"/>
                      </a:solidFill>
                      <a:prstDash val="solid"/>
                      <a:round/>
                      <a:headEnd type="none" w="med" len="med"/>
                      <a:tailEnd type="none" w="med" len="med"/>
                    </a:lnT>
                    <a:lnB w="12700" cap="flat" cmpd="sng" algn="ctr">
                      <a:solidFill>
                        <a:srgbClr val="E39585"/>
                      </a:solidFill>
                      <a:prstDash val="solid"/>
                      <a:round/>
                      <a:headEnd type="none" w="med" len="med"/>
                      <a:tailEnd type="none" w="med" len="med"/>
                    </a:lnB>
                  </a:tcPr>
                </a:tc>
                <a:tc>
                  <a:txBody>
                    <a:bodyPr/>
                    <a:lstStyle/>
                    <a:p>
                      <a:pPr algn="just"/>
                      <a:r>
                        <a:rPr lang="en-IN" sz="1200" b="0" i="0" kern="1200" dirty="0">
                          <a:solidFill>
                            <a:schemeClr val="tx1"/>
                          </a:solidFill>
                          <a:effectLst/>
                          <a:latin typeface="+mn-lt"/>
                          <a:ea typeface="+mn-ea"/>
                          <a:cs typeface="+mn-cs"/>
                        </a:rPr>
                        <a:t>Country customer</a:t>
                      </a:r>
                      <a:endParaRPr lang="en-IN" sz="1200" dirty="0">
                        <a:solidFill>
                          <a:schemeClr val="tx1"/>
                        </a:solidFill>
                      </a:endParaRPr>
                    </a:p>
                  </a:txBody>
                  <a:tcPr>
                    <a:lnL w="12700" cap="flat" cmpd="sng" algn="ctr">
                      <a:solidFill>
                        <a:srgbClr val="E39585"/>
                      </a:solidFill>
                      <a:prstDash val="solid"/>
                      <a:round/>
                      <a:headEnd type="none" w="med" len="med"/>
                      <a:tailEnd type="none" w="med" len="med"/>
                    </a:lnL>
                    <a:lnR w="12700" cap="flat" cmpd="sng" algn="ctr">
                      <a:solidFill>
                        <a:srgbClr val="E39585"/>
                      </a:solidFill>
                      <a:prstDash val="solid"/>
                      <a:round/>
                      <a:headEnd type="none" w="med" len="med"/>
                      <a:tailEnd type="none" w="med" len="med"/>
                    </a:lnR>
                    <a:lnT w="12700" cap="flat" cmpd="sng" algn="ctr">
                      <a:solidFill>
                        <a:srgbClr val="E39585"/>
                      </a:solidFill>
                      <a:prstDash val="solid"/>
                      <a:round/>
                      <a:headEnd type="none" w="med" len="med"/>
                      <a:tailEnd type="none" w="med" len="med"/>
                    </a:lnT>
                    <a:lnB w="12700" cap="flat" cmpd="sng" algn="ctr">
                      <a:solidFill>
                        <a:srgbClr val="E39585"/>
                      </a:solidFill>
                      <a:prstDash val="solid"/>
                      <a:round/>
                      <a:headEnd type="none" w="med" len="med"/>
                      <a:tailEnd type="none" w="med" len="med"/>
                    </a:lnB>
                  </a:tcPr>
                </a:tc>
                <a:extLst>
                  <a:ext uri="{0D108BD9-81ED-4DB2-BD59-A6C34878D82A}">
                    <a16:rowId xmlns:a16="http://schemas.microsoft.com/office/drawing/2014/main" val="1258302664"/>
                  </a:ext>
                </a:extLst>
              </a:tr>
              <a:tr h="370840">
                <a:tc>
                  <a:txBody>
                    <a:bodyPr/>
                    <a:lstStyle/>
                    <a:p>
                      <a:pPr algn="just"/>
                      <a:r>
                        <a:rPr lang="en-IN" sz="1200" b="0" i="0" kern="1200" dirty="0">
                          <a:solidFill>
                            <a:schemeClr val="tx1"/>
                          </a:solidFill>
                          <a:effectLst/>
                          <a:latin typeface="+mn-lt"/>
                          <a:ea typeface="+mn-ea"/>
                          <a:cs typeface="+mn-cs"/>
                        </a:rPr>
                        <a:t>DAYS_SINCE_LASTORDER :</a:t>
                      </a:r>
                      <a:endParaRPr lang="en-IN" sz="1200" dirty="0"/>
                    </a:p>
                  </a:txBody>
                  <a:tcPr>
                    <a:lnL w="12700" cap="flat" cmpd="sng" algn="ctr">
                      <a:solidFill>
                        <a:srgbClr val="E39585"/>
                      </a:solidFill>
                      <a:prstDash val="solid"/>
                      <a:round/>
                      <a:headEnd type="none" w="med" len="med"/>
                      <a:tailEnd type="none" w="med" len="med"/>
                    </a:lnL>
                    <a:lnR w="12700" cap="flat" cmpd="sng" algn="ctr">
                      <a:solidFill>
                        <a:srgbClr val="E39585"/>
                      </a:solidFill>
                      <a:prstDash val="solid"/>
                      <a:round/>
                      <a:headEnd type="none" w="med" len="med"/>
                      <a:tailEnd type="none" w="med" len="med"/>
                    </a:lnR>
                    <a:lnT w="12700" cap="flat" cmpd="sng" algn="ctr">
                      <a:solidFill>
                        <a:srgbClr val="E39585"/>
                      </a:solidFill>
                      <a:prstDash val="solid"/>
                      <a:round/>
                      <a:headEnd type="none" w="med" len="med"/>
                      <a:tailEnd type="none" w="med" len="med"/>
                    </a:lnT>
                    <a:lnB w="12700" cap="flat" cmpd="sng" algn="ctr">
                      <a:solidFill>
                        <a:srgbClr val="E39585"/>
                      </a:solidFill>
                      <a:prstDash val="solid"/>
                      <a:round/>
                      <a:headEnd type="none" w="med" len="med"/>
                      <a:tailEnd type="none" w="med" len="med"/>
                    </a:lnB>
                  </a:tcPr>
                </a:tc>
                <a:tc>
                  <a:txBody>
                    <a:bodyPr/>
                    <a:lstStyle/>
                    <a:p>
                      <a:pPr algn="just"/>
                      <a:r>
                        <a:rPr lang="en-IN" sz="1200" b="0" i="0" kern="1200" dirty="0">
                          <a:solidFill>
                            <a:schemeClr val="tx1"/>
                          </a:solidFill>
                          <a:effectLst/>
                          <a:latin typeface="+mn-lt"/>
                          <a:ea typeface="+mn-ea"/>
                          <a:cs typeface="+mn-cs"/>
                        </a:rPr>
                        <a:t>Days_ Since_Lastorder</a:t>
                      </a:r>
                      <a:endParaRPr lang="en-IN" sz="1200" dirty="0"/>
                    </a:p>
                  </a:txBody>
                  <a:tcPr>
                    <a:lnL w="12700" cap="flat" cmpd="sng" algn="ctr">
                      <a:solidFill>
                        <a:srgbClr val="E39585"/>
                      </a:solidFill>
                      <a:prstDash val="solid"/>
                      <a:round/>
                      <a:headEnd type="none" w="med" len="med"/>
                      <a:tailEnd type="none" w="med" len="med"/>
                    </a:lnL>
                    <a:lnR w="12700" cap="flat" cmpd="sng" algn="ctr">
                      <a:solidFill>
                        <a:srgbClr val="E39585"/>
                      </a:solidFill>
                      <a:prstDash val="solid"/>
                      <a:round/>
                      <a:headEnd type="none" w="med" len="med"/>
                      <a:tailEnd type="none" w="med" len="med"/>
                    </a:lnR>
                    <a:lnT w="12700" cap="flat" cmpd="sng" algn="ctr">
                      <a:solidFill>
                        <a:srgbClr val="E39585"/>
                      </a:solidFill>
                      <a:prstDash val="solid"/>
                      <a:round/>
                      <a:headEnd type="none" w="med" len="med"/>
                      <a:tailEnd type="none" w="med" len="med"/>
                    </a:lnT>
                    <a:lnB w="12700" cap="flat" cmpd="sng" algn="ctr">
                      <a:solidFill>
                        <a:srgbClr val="E39585"/>
                      </a:solidFill>
                      <a:prstDash val="solid"/>
                      <a:round/>
                      <a:headEnd type="none" w="med" len="med"/>
                      <a:tailEnd type="none" w="med" len="med"/>
                    </a:lnB>
                  </a:tcPr>
                </a:tc>
                <a:tc>
                  <a:txBody>
                    <a:bodyPr/>
                    <a:lstStyle/>
                    <a:p>
                      <a:pPr algn="just"/>
                      <a:r>
                        <a:rPr lang="en-IN" sz="1200" b="0" i="0" kern="1200" dirty="0">
                          <a:solidFill>
                            <a:schemeClr val="tx1"/>
                          </a:solidFill>
                          <a:effectLst/>
                          <a:latin typeface="+mn-lt"/>
                          <a:ea typeface="+mn-ea"/>
                          <a:cs typeface="+mn-cs"/>
                        </a:rPr>
                        <a:t>CONTACTLASTNAME :</a:t>
                      </a:r>
                      <a:endParaRPr lang="en-IN" sz="1200" dirty="0"/>
                    </a:p>
                  </a:txBody>
                  <a:tcPr>
                    <a:lnL w="12700" cap="flat" cmpd="sng" algn="ctr">
                      <a:solidFill>
                        <a:srgbClr val="E39585"/>
                      </a:solidFill>
                      <a:prstDash val="solid"/>
                      <a:round/>
                      <a:headEnd type="none" w="med" len="med"/>
                      <a:tailEnd type="none" w="med" len="med"/>
                    </a:lnL>
                    <a:lnR w="12700" cap="flat" cmpd="sng" algn="ctr">
                      <a:solidFill>
                        <a:srgbClr val="E39585"/>
                      </a:solidFill>
                      <a:prstDash val="solid"/>
                      <a:round/>
                      <a:headEnd type="none" w="med" len="med"/>
                      <a:tailEnd type="none" w="med" len="med"/>
                    </a:lnR>
                    <a:lnT w="12700" cap="flat" cmpd="sng" algn="ctr">
                      <a:solidFill>
                        <a:srgbClr val="E39585"/>
                      </a:solidFill>
                      <a:prstDash val="solid"/>
                      <a:round/>
                      <a:headEnd type="none" w="med" len="med"/>
                      <a:tailEnd type="none" w="med" len="med"/>
                    </a:lnT>
                    <a:lnB w="12700" cap="flat" cmpd="sng" algn="ctr">
                      <a:solidFill>
                        <a:srgbClr val="E39585"/>
                      </a:solidFill>
                      <a:prstDash val="solid"/>
                      <a:round/>
                      <a:headEnd type="none" w="med" len="med"/>
                      <a:tailEnd type="none" w="med" len="med"/>
                    </a:lnB>
                  </a:tcPr>
                </a:tc>
                <a:tc>
                  <a:txBody>
                    <a:bodyPr/>
                    <a:lstStyle/>
                    <a:p>
                      <a:pPr algn="just"/>
                      <a:r>
                        <a:rPr lang="en-IN" sz="1200" b="0" i="0" kern="1200" dirty="0">
                          <a:solidFill>
                            <a:schemeClr val="tx1"/>
                          </a:solidFill>
                          <a:effectLst/>
                          <a:latin typeface="+mn-lt"/>
                          <a:ea typeface="+mn-ea"/>
                          <a:cs typeface="+mn-cs"/>
                        </a:rPr>
                        <a:t>Contact person customer</a:t>
                      </a:r>
                      <a:endParaRPr lang="en-IN" sz="1200" dirty="0"/>
                    </a:p>
                  </a:txBody>
                  <a:tcPr>
                    <a:lnL w="12700" cap="flat" cmpd="sng" algn="ctr">
                      <a:solidFill>
                        <a:srgbClr val="E39585"/>
                      </a:solidFill>
                      <a:prstDash val="solid"/>
                      <a:round/>
                      <a:headEnd type="none" w="med" len="med"/>
                      <a:tailEnd type="none" w="med" len="med"/>
                    </a:lnL>
                    <a:lnR w="12700" cap="flat" cmpd="sng" algn="ctr">
                      <a:solidFill>
                        <a:srgbClr val="E39585"/>
                      </a:solidFill>
                      <a:prstDash val="solid"/>
                      <a:round/>
                      <a:headEnd type="none" w="med" len="med"/>
                      <a:tailEnd type="none" w="med" len="med"/>
                    </a:lnR>
                    <a:lnT w="12700" cap="flat" cmpd="sng" algn="ctr">
                      <a:solidFill>
                        <a:srgbClr val="E39585"/>
                      </a:solidFill>
                      <a:prstDash val="solid"/>
                      <a:round/>
                      <a:headEnd type="none" w="med" len="med"/>
                      <a:tailEnd type="none" w="med" len="med"/>
                    </a:lnT>
                    <a:lnB w="12700" cap="flat" cmpd="sng" algn="ctr">
                      <a:solidFill>
                        <a:srgbClr val="E39585"/>
                      </a:solidFill>
                      <a:prstDash val="solid"/>
                      <a:round/>
                      <a:headEnd type="none" w="med" len="med"/>
                      <a:tailEnd type="none" w="med" len="med"/>
                    </a:lnB>
                  </a:tcPr>
                </a:tc>
                <a:extLst>
                  <a:ext uri="{0D108BD9-81ED-4DB2-BD59-A6C34878D82A}">
                    <a16:rowId xmlns:a16="http://schemas.microsoft.com/office/drawing/2014/main" val="404305003"/>
                  </a:ext>
                </a:extLst>
              </a:tr>
              <a:tr h="370840">
                <a:tc>
                  <a:txBody>
                    <a:bodyPr/>
                    <a:lstStyle/>
                    <a:p>
                      <a:pPr algn="just"/>
                      <a:r>
                        <a:rPr lang="en-IN" sz="1200" b="0" i="0" kern="1200" dirty="0">
                          <a:solidFill>
                            <a:schemeClr val="tx1"/>
                          </a:solidFill>
                          <a:effectLst/>
                          <a:latin typeface="+mn-lt"/>
                          <a:ea typeface="+mn-ea"/>
                          <a:cs typeface="+mn-cs"/>
                        </a:rPr>
                        <a:t>STATUS :</a:t>
                      </a:r>
                      <a:endParaRPr lang="en-IN" sz="1200" dirty="0"/>
                    </a:p>
                  </a:txBody>
                  <a:tcPr>
                    <a:lnL w="12700" cap="flat" cmpd="sng" algn="ctr">
                      <a:solidFill>
                        <a:srgbClr val="E39585"/>
                      </a:solidFill>
                      <a:prstDash val="solid"/>
                      <a:round/>
                      <a:headEnd type="none" w="med" len="med"/>
                      <a:tailEnd type="none" w="med" len="med"/>
                    </a:lnL>
                    <a:lnR w="12700" cap="flat" cmpd="sng" algn="ctr">
                      <a:solidFill>
                        <a:srgbClr val="E39585"/>
                      </a:solidFill>
                      <a:prstDash val="solid"/>
                      <a:round/>
                      <a:headEnd type="none" w="med" len="med"/>
                      <a:tailEnd type="none" w="med" len="med"/>
                    </a:lnR>
                    <a:lnT w="12700" cap="flat" cmpd="sng" algn="ctr">
                      <a:solidFill>
                        <a:srgbClr val="E39585"/>
                      </a:solidFill>
                      <a:prstDash val="solid"/>
                      <a:round/>
                      <a:headEnd type="none" w="med" len="med"/>
                      <a:tailEnd type="none" w="med" len="med"/>
                    </a:lnT>
                    <a:lnB w="12700" cap="flat" cmpd="sng" algn="ctr">
                      <a:solidFill>
                        <a:srgbClr val="E39585"/>
                      </a:solidFill>
                      <a:prstDash val="solid"/>
                      <a:round/>
                      <a:headEnd type="none" w="med" len="med"/>
                      <a:tailEnd type="none" w="med" len="med"/>
                    </a:lnB>
                  </a:tcPr>
                </a:tc>
                <a:tc>
                  <a:txBody>
                    <a:bodyPr/>
                    <a:lstStyle/>
                    <a:p>
                      <a:pPr algn="just"/>
                      <a:r>
                        <a:rPr lang="en-US" sz="1200" b="0" i="0" kern="1200" dirty="0">
                          <a:solidFill>
                            <a:schemeClr val="tx1"/>
                          </a:solidFill>
                          <a:effectLst/>
                          <a:latin typeface="+mn-lt"/>
                          <a:ea typeface="+mn-ea"/>
                          <a:cs typeface="+mn-cs"/>
                        </a:rPr>
                        <a:t>Status of order like Shipped or not</a:t>
                      </a:r>
                      <a:endParaRPr lang="en-IN" sz="1200" dirty="0"/>
                    </a:p>
                  </a:txBody>
                  <a:tcPr>
                    <a:lnL w="12700" cap="flat" cmpd="sng" algn="ctr">
                      <a:solidFill>
                        <a:srgbClr val="E39585"/>
                      </a:solidFill>
                      <a:prstDash val="solid"/>
                      <a:round/>
                      <a:headEnd type="none" w="med" len="med"/>
                      <a:tailEnd type="none" w="med" len="med"/>
                    </a:lnL>
                    <a:lnR w="12700" cap="flat" cmpd="sng" algn="ctr">
                      <a:solidFill>
                        <a:srgbClr val="E39585"/>
                      </a:solidFill>
                      <a:prstDash val="solid"/>
                      <a:round/>
                      <a:headEnd type="none" w="med" len="med"/>
                      <a:tailEnd type="none" w="med" len="med"/>
                    </a:lnR>
                    <a:lnT w="12700" cap="flat" cmpd="sng" algn="ctr">
                      <a:solidFill>
                        <a:srgbClr val="E39585"/>
                      </a:solidFill>
                      <a:prstDash val="solid"/>
                      <a:round/>
                      <a:headEnd type="none" w="med" len="med"/>
                      <a:tailEnd type="none" w="med" len="med"/>
                    </a:lnT>
                    <a:lnB w="12700" cap="flat" cmpd="sng" algn="ctr">
                      <a:solidFill>
                        <a:srgbClr val="E39585"/>
                      </a:solidFill>
                      <a:prstDash val="solid"/>
                      <a:round/>
                      <a:headEnd type="none" w="med" len="med"/>
                      <a:tailEnd type="none" w="med" len="med"/>
                    </a:lnB>
                  </a:tcPr>
                </a:tc>
                <a:tc>
                  <a:txBody>
                    <a:bodyPr/>
                    <a:lstStyle/>
                    <a:p>
                      <a:pPr algn="just"/>
                      <a:r>
                        <a:rPr lang="en-IN" sz="1200" b="0" i="0" kern="1200" dirty="0">
                          <a:solidFill>
                            <a:schemeClr val="tx1"/>
                          </a:solidFill>
                          <a:effectLst/>
                          <a:latin typeface="+mn-lt"/>
                          <a:ea typeface="+mn-ea"/>
                          <a:cs typeface="+mn-cs"/>
                        </a:rPr>
                        <a:t>CONTACTFIRSTNAME :</a:t>
                      </a:r>
                      <a:endParaRPr lang="en-IN" sz="1200" dirty="0"/>
                    </a:p>
                  </a:txBody>
                  <a:tcPr>
                    <a:lnL w="12700" cap="flat" cmpd="sng" algn="ctr">
                      <a:solidFill>
                        <a:srgbClr val="E39585"/>
                      </a:solidFill>
                      <a:prstDash val="solid"/>
                      <a:round/>
                      <a:headEnd type="none" w="med" len="med"/>
                      <a:tailEnd type="none" w="med" len="med"/>
                    </a:lnL>
                    <a:lnR w="12700" cap="flat" cmpd="sng" algn="ctr">
                      <a:solidFill>
                        <a:srgbClr val="E39585"/>
                      </a:solidFill>
                      <a:prstDash val="solid"/>
                      <a:round/>
                      <a:headEnd type="none" w="med" len="med"/>
                      <a:tailEnd type="none" w="med" len="med"/>
                    </a:lnR>
                    <a:lnT w="12700" cap="flat" cmpd="sng" algn="ctr">
                      <a:solidFill>
                        <a:srgbClr val="E39585"/>
                      </a:solidFill>
                      <a:prstDash val="solid"/>
                      <a:round/>
                      <a:headEnd type="none" w="med" len="med"/>
                      <a:tailEnd type="none" w="med" len="med"/>
                    </a:lnT>
                    <a:lnB w="12700" cap="flat" cmpd="sng" algn="ctr">
                      <a:solidFill>
                        <a:srgbClr val="E39585"/>
                      </a:solidFill>
                      <a:prstDash val="solid"/>
                      <a:round/>
                      <a:headEnd type="none" w="med" len="med"/>
                      <a:tailEnd type="none" w="med" len="med"/>
                    </a:lnB>
                  </a:tcPr>
                </a:tc>
                <a:tc>
                  <a:txBody>
                    <a:bodyPr/>
                    <a:lstStyle/>
                    <a:p>
                      <a:pPr algn="just"/>
                      <a:r>
                        <a:rPr lang="en-IN" sz="1200" b="0" i="0" kern="1200" dirty="0">
                          <a:solidFill>
                            <a:schemeClr val="tx1"/>
                          </a:solidFill>
                          <a:effectLst/>
                          <a:latin typeface="+mn-lt"/>
                          <a:ea typeface="+mn-ea"/>
                          <a:cs typeface="+mn-cs"/>
                        </a:rPr>
                        <a:t>Contact person customer</a:t>
                      </a:r>
                      <a:endParaRPr lang="en-IN" sz="1200" dirty="0"/>
                    </a:p>
                  </a:txBody>
                  <a:tcPr>
                    <a:lnL w="12700" cap="flat" cmpd="sng" algn="ctr">
                      <a:solidFill>
                        <a:srgbClr val="E39585"/>
                      </a:solidFill>
                      <a:prstDash val="solid"/>
                      <a:round/>
                      <a:headEnd type="none" w="med" len="med"/>
                      <a:tailEnd type="none" w="med" len="med"/>
                    </a:lnL>
                    <a:lnR w="12700" cap="flat" cmpd="sng" algn="ctr">
                      <a:solidFill>
                        <a:srgbClr val="E39585"/>
                      </a:solidFill>
                      <a:prstDash val="solid"/>
                      <a:round/>
                      <a:headEnd type="none" w="med" len="med"/>
                      <a:tailEnd type="none" w="med" len="med"/>
                    </a:lnR>
                    <a:lnT w="12700" cap="flat" cmpd="sng" algn="ctr">
                      <a:solidFill>
                        <a:srgbClr val="E39585"/>
                      </a:solidFill>
                      <a:prstDash val="solid"/>
                      <a:round/>
                      <a:headEnd type="none" w="med" len="med"/>
                      <a:tailEnd type="none" w="med" len="med"/>
                    </a:lnT>
                    <a:lnB w="12700" cap="flat" cmpd="sng" algn="ctr">
                      <a:solidFill>
                        <a:srgbClr val="E39585"/>
                      </a:solidFill>
                      <a:prstDash val="solid"/>
                      <a:round/>
                      <a:headEnd type="none" w="med" len="med"/>
                      <a:tailEnd type="none" w="med" len="med"/>
                    </a:lnB>
                  </a:tcPr>
                </a:tc>
                <a:extLst>
                  <a:ext uri="{0D108BD9-81ED-4DB2-BD59-A6C34878D82A}">
                    <a16:rowId xmlns:a16="http://schemas.microsoft.com/office/drawing/2014/main" val="3682799297"/>
                  </a:ext>
                </a:extLst>
              </a:tr>
              <a:tr h="370840">
                <a:tc>
                  <a:txBody>
                    <a:bodyPr/>
                    <a:lstStyle/>
                    <a:p>
                      <a:pPr algn="just"/>
                      <a:r>
                        <a:rPr lang="en-IN" sz="1200" b="0" i="0" kern="1200" dirty="0">
                          <a:solidFill>
                            <a:schemeClr val="tx1"/>
                          </a:solidFill>
                          <a:effectLst/>
                          <a:latin typeface="+mn-lt"/>
                          <a:ea typeface="+mn-ea"/>
                          <a:cs typeface="+mn-cs"/>
                        </a:rPr>
                        <a:t>PRODUCTLINE :</a:t>
                      </a:r>
                      <a:endParaRPr lang="en-IN" sz="1200" dirty="0"/>
                    </a:p>
                  </a:txBody>
                  <a:tcPr>
                    <a:lnL w="12700" cap="flat" cmpd="sng" algn="ctr">
                      <a:solidFill>
                        <a:srgbClr val="E39585"/>
                      </a:solidFill>
                      <a:prstDash val="solid"/>
                      <a:round/>
                      <a:headEnd type="none" w="med" len="med"/>
                      <a:tailEnd type="none" w="med" len="med"/>
                    </a:lnL>
                    <a:lnR w="12700" cap="flat" cmpd="sng" algn="ctr">
                      <a:solidFill>
                        <a:srgbClr val="E39585"/>
                      </a:solidFill>
                      <a:prstDash val="solid"/>
                      <a:round/>
                      <a:headEnd type="none" w="med" len="med"/>
                      <a:tailEnd type="none" w="med" len="med"/>
                    </a:lnR>
                    <a:lnT w="12700" cap="flat" cmpd="sng" algn="ctr">
                      <a:solidFill>
                        <a:srgbClr val="E39585"/>
                      </a:solidFill>
                      <a:prstDash val="solid"/>
                      <a:round/>
                      <a:headEnd type="none" w="med" len="med"/>
                      <a:tailEnd type="none" w="med" len="med"/>
                    </a:lnT>
                    <a:lnB w="12700" cap="flat" cmpd="sng" algn="ctr">
                      <a:solidFill>
                        <a:srgbClr val="E39585"/>
                      </a:solidFill>
                      <a:prstDash val="solid"/>
                      <a:round/>
                      <a:headEnd type="none" w="med" len="med"/>
                      <a:tailEnd type="none" w="med" len="med"/>
                    </a:lnB>
                  </a:tcPr>
                </a:tc>
                <a:tc>
                  <a:txBody>
                    <a:bodyPr/>
                    <a:lstStyle/>
                    <a:p>
                      <a:pPr algn="just"/>
                      <a:r>
                        <a:rPr lang="en-IN" sz="1200" b="0" i="0" kern="1200" dirty="0">
                          <a:solidFill>
                            <a:schemeClr val="tx1"/>
                          </a:solidFill>
                          <a:effectLst/>
                          <a:latin typeface="+mn-lt"/>
                          <a:ea typeface="+mn-ea"/>
                          <a:cs typeface="+mn-cs"/>
                        </a:rPr>
                        <a:t>Product line – CATEGORY</a:t>
                      </a:r>
                      <a:endParaRPr lang="en-IN" sz="1200" dirty="0"/>
                    </a:p>
                  </a:txBody>
                  <a:tcPr>
                    <a:lnL w="12700" cap="flat" cmpd="sng" algn="ctr">
                      <a:solidFill>
                        <a:srgbClr val="E39585"/>
                      </a:solidFill>
                      <a:prstDash val="solid"/>
                      <a:round/>
                      <a:headEnd type="none" w="med" len="med"/>
                      <a:tailEnd type="none" w="med" len="med"/>
                    </a:lnL>
                    <a:lnR w="12700" cap="flat" cmpd="sng" algn="ctr">
                      <a:solidFill>
                        <a:srgbClr val="E39585"/>
                      </a:solidFill>
                      <a:prstDash val="solid"/>
                      <a:round/>
                      <a:headEnd type="none" w="med" len="med"/>
                      <a:tailEnd type="none" w="med" len="med"/>
                    </a:lnR>
                    <a:lnT w="12700" cap="flat" cmpd="sng" algn="ctr">
                      <a:solidFill>
                        <a:srgbClr val="E39585"/>
                      </a:solidFill>
                      <a:prstDash val="solid"/>
                      <a:round/>
                      <a:headEnd type="none" w="med" len="med"/>
                      <a:tailEnd type="none" w="med" len="med"/>
                    </a:lnT>
                    <a:lnB w="12700" cap="flat" cmpd="sng" algn="ctr">
                      <a:solidFill>
                        <a:srgbClr val="E39585"/>
                      </a:solidFill>
                      <a:prstDash val="solid"/>
                      <a:round/>
                      <a:headEnd type="none" w="med" len="med"/>
                      <a:tailEnd type="none" w="med" len="med"/>
                    </a:lnB>
                  </a:tcPr>
                </a:tc>
                <a:tc>
                  <a:txBody>
                    <a:bodyPr/>
                    <a:lstStyle/>
                    <a:p>
                      <a:pPr algn="just"/>
                      <a:r>
                        <a:rPr lang="en-IN" sz="1200" b="0" i="0" kern="1200" dirty="0">
                          <a:solidFill>
                            <a:schemeClr val="tx1"/>
                          </a:solidFill>
                          <a:effectLst/>
                          <a:latin typeface="+mn-lt"/>
                          <a:ea typeface="+mn-ea"/>
                          <a:cs typeface="+mn-cs"/>
                        </a:rPr>
                        <a:t>DEALSIZE :</a:t>
                      </a:r>
                      <a:endParaRPr lang="en-IN" sz="1200" dirty="0"/>
                    </a:p>
                  </a:txBody>
                  <a:tcPr>
                    <a:lnL w="12700" cap="flat" cmpd="sng" algn="ctr">
                      <a:solidFill>
                        <a:srgbClr val="E39585"/>
                      </a:solidFill>
                      <a:prstDash val="solid"/>
                      <a:round/>
                      <a:headEnd type="none" w="med" len="med"/>
                      <a:tailEnd type="none" w="med" len="med"/>
                    </a:lnL>
                    <a:lnR w="12700" cap="flat" cmpd="sng" algn="ctr">
                      <a:solidFill>
                        <a:srgbClr val="E39585"/>
                      </a:solidFill>
                      <a:prstDash val="solid"/>
                      <a:round/>
                      <a:headEnd type="none" w="med" len="med"/>
                      <a:tailEnd type="none" w="med" len="med"/>
                    </a:lnR>
                    <a:lnT w="12700" cap="flat" cmpd="sng" algn="ctr">
                      <a:solidFill>
                        <a:srgbClr val="E39585"/>
                      </a:solidFill>
                      <a:prstDash val="solid"/>
                      <a:round/>
                      <a:headEnd type="none" w="med" len="med"/>
                      <a:tailEnd type="none" w="med" len="med"/>
                    </a:lnT>
                    <a:lnB w="12700" cap="flat" cmpd="sng" algn="ctr">
                      <a:solidFill>
                        <a:srgbClr val="E39585"/>
                      </a:solidFill>
                      <a:prstDash val="solid"/>
                      <a:round/>
                      <a:headEnd type="none" w="med" len="med"/>
                      <a:tailEnd type="none" w="med" len="med"/>
                    </a:lnB>
                  </a:tcPr>
                </a:tc>
                <a:tc>
                  <a:txBody>
                    <a:bodyPr/>
                    <a:lstStyle/>
                    <a:p>
                      <a:pPr algn="just"/>
                      <a:r>
                        <a:rPr lang="en-US" sz="1200" b="0" i="0" kern="1200" dirty="0">
                          <a:solidFill>
                            <a:schemeClr val="tx1"/>
                          </a:solidFill>
                          <a:effectLst/>
                          <a:latin typeface="+mn-lt"/>
                          <a:ea typeface="+mn-ea"/>
                          <a:cs typeface="+mn-cs"/>
                        </a:rPr>
                        <a:t>Size of the deal based on Quantity and Item Price</a:t>
                      </a:r>
                      <a:endParaRPr lang="en-IN" sz="1200" dirty="0"/>
                    </a:p>
                  </a:txBody>
                  <a:tcPr>
                    <a:lnL w="12700" cap="flat" cmpd="sng" algn="ctr">
                      <a:solidFill>
                        <a:srgbClr val="E39585"/>
                      </a:solidFill>
                      <a:prstDash val="solid"/>
                      <a:round/>
                      <a:headEnd type="none" w="med" len="med"/>
                      <a:tailEnd type="none" w="med" len="med"/>
                    </a:lnL>
                    <a:lnR w="12700" cap="flat" cmpd="sng" algn="ctr">
                      <a:solidFill>
                        <a:srgbClr val="E39585"/>
                      </a:solidFill>
                      <a:prstDash val="solid"/>
                      <a:round/>
                      <a:headEnd type="none" w="med" len="med"/>
                      <a:tailEnd type="none" w="med" len="med"/>
                    </a:lnR>
                    <a:lnT w="12700" cap="flat" cmpd="sng" algn="ctr">
                      <a:solidFill>
                        <a:srgbClr val="E39585"/>
                      </a:solidFill>
                      <a:prstDash val="solid"/>
                      <a:round/>
                      <a:headEnd type="none" w="med" len="med"/>
                      <a:tailEnd type="none" w="med" len="med"/>
                    </a:lnT>
                    <a:lnB w="12700" cap="flat" cmpd="sng" algn="ctr">
                      <a:solidFill>
                        <a:srgbClr val="E39585"/>
                      </a:solidFill>
                      <a:prstDash val="solid"/>
                      <a:round/>
                      <a:headEnd type="none" w="med" len="med"/>
                      <a:tailEnd type="none" w="med" len="med"/>
                    </a:lnB>
                  </a:tcPr>
                </a:tc>
                <a:extLst>
                  <a:ext uri="{0D108BD9-81ED-4DB2-BD59-A6C34878D82A}">
                    <a16:rowId xmlns:a16="http://schemas.microsoft.com/office/drawing/2014/main" val="4292753939"/>
                  </a:ext>
                </a:extLst>
              </a:tr>
              <a:tr h="370840">
                <a:tc>
                  <a:txBody>
                    <a:bodyPr/>
                    <a:lstStyle/>
                    <a:p>
                      <a:pPr algn="just"/>
                      <a:r>
                        <a:rPr lang="en-IN" sz="1200" b="0" i="0" kern="1200" dirty="0">
                          <a:solidFill>
                            <a:schemeClr val="tx1"/>
                          </a:solidFill>
                          <a:effectLst/>
                          <a:latin typeface="+mn-lt"/>
                          <a:ea typeface="+mn-ea"/>
                          <a:cs typeface="+mn-cs"/>
                        </a:rPr>
                        <a:t>MSRP :</a:t>
                      </a:r>
                      <a:endParaRPr lang="en-IN" sz="1200" dirty="0"/>
                    </a:p>
                  </a:txBody>
                  <a:tcPr>
                    <a:lnL w="12700" cap="flat" cmpd="sng" algn="ctr">
                      <a:solidFill>
                        <a:srgbClr val="E39585"/>
                      </a:solidFill>
                      <a:prstDash val="solid"/>
                      <a:round/>
                      <a:headEnd type="none" w="med" len="med"/>
                      <a:tailEnd type="none" w="med" len="med"/>
                    </a:lnL>
                    <a:lnR w="12700" cap="flat" cmpd="sng" algn="ctr">
                      <a:solidFill>
                        <a:srgbClr val="E39585"/>
                      </a:solidFill>
                      <a:prstDash val="solid"/>
                      <a:round/>
                      <a:headEnd type="none" w="med" len="med"/>
                      <a:tailEnd type="none" w="med" len="med"/>
                    </a:lnR>
                    <a:lnT w="12700" cap="flat" cmpd="sng" algn="ctr">
                      <a:solidFill>
                        <a:srgbClr val="E39585"/>
                      </a:solidFill>
                      <a:prstDash val="solid"/>
                      <a:round/>
                      <a:headEnd type="none" w="med" len="med"/>
                      <a:tailEnd type="none" w="med" len="med"/>
                    </a:lnT>
                    <a:lnB w="12700" cap="flat" cmpd="sng" algn="ctr">
                      <a:solidFill>
                        <a:srgbClr val="E39585"/>
                      </a:solidFill>
                      <a:prstDash val="solid"/>
                      <a:round/>
                      <a:headEnd type="none" w="med" len="med"/>
                      <a:tailEnd type="none" w="med" len="med"/>
                    </a:lnB>
                  </a:tcPr>
                </a:tc>
                <a:tc>
                  <a:txBody>
                    <a:bodyPr/>
                    <a:lstStyle/>
                    <a:p>
                      <a:pPr algn="just"/>
                      <a:r>
                        <a:rPr lang="en-IN" sz="1200" dirty="0">
                          <a:effectLst/>
                        </a:rPr>
                        <a:t>Manufacturer's Suggested Retail Price</a:t>
                      </a:r>
                    </a:p>
                  </a:txBody>
                  <a:tcPr marL="60960" marR="60960" marT="30480" marB="30480" anchor="ctr">
                    <a:lnL w="12700" cap="flat" cmpd="sng" algn="ctr">
                      <a:solidFill>
                        <a:srgbClr val="E39585"/>
                      </a:solidFill>
                      <a:prstDash val="solid"/>
                      <a:round/>
                      <a:headEnd type="none" w="med" len="med"/>
                      <a:tailEnd type="none" w="med" len="med"/>
                    </a:lnL>
                    <a:lnR w="12700" cap="flat" cmpd="sng" algn="ctr">
                      <a:solidFill>
                        <a:srgbClr val="E39585"/>
                      </a:solidFill>
                      <a:prstDash val="solid"/>
                      <a:round/>
                      <a:headEnd type="none" w="med" len="med"/>
                      <a:tailEnd type="none" w="med" len="med"/>
                    </a:lnR>
                    <a:lnT w="12700" cap="flat" cmpd="sng" algn="ctr">
                      <a:solidFill>
                        <a:srgbClr val="E39585"/>
                      </a:solidFill>
                      <a:prstDash val="solid"/>
                      <a:round/>
                      <a:headEnd type="none" w="med" len="med"/>
                      <a:tailEnd type="none" w="med" len="med"/>
                    </a:lnT>
                    <a:lnB w="12700" cap="flat" cmpd="sng" algn="ctr">
                      <a:solidFill>
                        <a:srgbClr val="E39585"/>
                      </a:solidFill>
                      <a:prstDash val="solid"/>
                      <a:round/>
                      <a:headEnd type="none" w="med" len="med"/>
                      <a:tailEnd type="none" w="med" len="med"/>
                    </a:lnB>
                  </a:tcPr>
                </a:tc>
                <a:tc>
                  <a:txBody>
                    <a:bodyPr/>
                    <a:lstStyle/>
                    <a:p>
                      <a:pPr algn="just"/>
                      <a:r>
                        <a:rPr lang="en-IN" sz="1200" b="0" i="0" kern="1200" dirty="0">
                          <a:solidFill>
                            <a:schemeClr val="tx1"/>
                          </a:solidFill>
                          <a:effectLst/>
                          <a:latin typeface="+mn-lt"/>
                          <a:ea typeface="+mn-ea"/>
                          <a:cs typeface="+mn-cs"/>
                        </a:rPr>
                        <a:t>PRODUCTCODE :</a:t>
                      </a:r>
                      <a:endParaRPr lang="en-IN" sz="1200" dirty="0"/>
                    </a:p>
                  </a:txBody>
                  <a:tcPr>
                    <a:lnL w="12700" cap="flat" cmpd="sng" algn="ctr">
                      <a:solidFill>
                        <a:srgbClr val="E39585"/>
                      </a:solidFill>
                      <a:prstDash val="solid"/>
                      <a:round/>
                      <a:headEnd type="none" w="med" len="med"/>
                      <a:tailEnd type="none" w="med" len="med"/>
                    </a:lnL>
                    <a:lnR w="12700" cap="flat" cmpd="sng" algn="ctr">
                      <a:solidFill>
                        <a:srgbClr val="E39585"/>
                      </a:solidFill>
                      <a:prstDash val="solid"/>
                      <a:round/>
                      <a:headEnd type="none" w="med" len="med"/>
                      <a:tailEnd type="none" w="med" len="med"/>
                    </a:lnR>
                    <a:lnT w="12700" cap="flat" cmpd="sng" algn="ctr">
                      <a:solidFill>
                        <a:srgbClr val="E39585"/>
                      </a:solidFill>
                      <a:prstDash val="solid"/>
                      <a:round/>
                      <a:headEnd type="none" w="med" len="med"/>
                      <a:tailEnd type="none" w="med" len="med"/>
                    </a:lnT>
                    <a:lnB w="12700" cap="flat" cmpd="sng" algn="ctr">
                      <a:solidFill>
                        <a:srgbClr val="E39585"/>
                      </a:solidFill>
                      <a:prstDash val="solid"/>
                      <a:round/>
                      <a:headEnd type="none" w="med" len="med"/>
                      <a:tailEnd type="none" w="med" len="med"/>
                    </a:lnB>
                  </a:tcPr>
                </a:tc>
                <a:tc>
                  <a:txBody>
                    <a:bodyPr/>
                    <a:lstStyle/>
                    <a:p>
                      <a:pPr algn="just"/>
                      <a:r>
                        <a:rPr lang="en-IN" sz="1200" b="0" i="0" kern="1200" dirty="0">
                          <a:solidFill>
                            <a:schemeClr val="tx1"/>
                          </a:solidFill>
                          <a:effectLst/>
                          <a:latin typeface="+mn-lt"/>
                          <a:ea typeface="+mn-ea"/>
                          <a:cs typeface="+mn-cs"/>
                        </a:rPr>
                        <a:t>Code of Product</a:t>
                      </a:r>
                      <a:endParaRPr lang="en-IN" sz="1200" dirty="0"/>
                    </a:p>
                  </a:txBody>
                  <a:tcPr>
                    <a:lnL w="12700" cap="flat" cmpd="sng" algn="ctr">
                      <a:solidFill>
                        <a:srgbClr val="E39585"/>
                      </a:solidFill>
                      <a:prstDash val="solid"/>
                      <a:round/>
                      <a:headEnd type="none" w="med" len="med"/>
                      <a:tailEnd type="none" w="med" len="med"/>
                    </a:lnL>
                    <a:lnR w="12700" cap="flat" cmpd="sng" algn="ctr">
                      <a:solidFill>
                        <a:srgbClr val="E39585"/>
                      </a:solidFill>
                      <a:prstDash val="solid"/>
                      <a:round/>
                      <a:headEnd type="none" w="med" len="med"/>
                      <a:tailEnd type="none" w="med" len="med"/>
                    </a:lnR>
                    <a:lnT w="12700" cap="flat" cmpd="sng" algn="ctr">
                      <a:solidFill>
                        <a:srgbClr val="E39585"/>
                      </a:solidFill>
                      <a:prstDash val="solid"/>
                      <a:round/>
                      <a:headEnd type="none" w="med" len="med"/>
                      <a:tailEnd type="none" w="med" len="med"/>
                    </a:lnT>
                    <a:lnB w="12700" cap="flat" cmpd="sng" algn="ctr">
                      <a:solidFill>
                        <a:srgbClr val="E39585"/>
                      </a:solidFill>
                      <a:prstDash val="solid"/>
                      <a:round/>
                      <a:headEnd type="none" w="med" len="med"/>
                      <a:tailEnd type="none" w="med" len="med"/>
                    </a:lnB>
                  </a:tcPr>
                </a:tc>
                <a:extLst>
                  <a:ext uri="{0D108BD9-81ED-4DB2-BD59-A6C34878D82A}">
                    <a16:rowId xmlns:a16="http://schemas.microsoft.com/office/drawing/2014/main" val="1857502298"/>
                  </a:ext>
                </a:extLst>
              </a:tr>
            </a:tbl>
          </a:graphicData>
        </a:graphic>
      </p:graphicFrame>
    </p:spTree>
    <p:extLst>
      <p:ext uri="{BB962C8B-B14F-4D97-AF65-F5344CB8AC3E}">
        <p14:creationId xmlns:p14="http://schemas.microsoft.com/office/powerpoint/2010/main" val="1219151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1A5CB7-82B9-6C66-8970-629A7F547AF9}"/>
              </a:ext>
            </a:extLst>
          </p:cNvPr>
          <p:cNvSpPr txBox="1"/>
          <p:nvPr/>
        </p:nvSpPr>
        <p:spPr>
          <a:xfrm>
            <a:off x="382555" y="564417"/>
            <a:ext cx="11028784" cy="2031325"/>
          </a:xfrm>
          <a:prstGeom prst="rect">
            <a:avLst/>
          </a:prstGeom>
          <a:noFill/>
        </p:spPr>
        <p:txBody>
          <a:bodyPr wrap="square">
            <a:spAutoFit/>
          </a:bodyPr>
          <a:lstStyle/>
          <a:p>
            <a:r>
              <a:rPr lang="en-US" dirty="0">
                <a:solidFill>
                  <a:srgbClr val="8E0000"/>
                </a:solidFill>
                <a:latin typeface="Bahnschrift Condensed" panose="020B0502040204020203" pitchFamily="34" charset="0"/>
              </a:rPr>
              <a:t>Lost Customers : </a:t>
            </a:r>
          </a:p>
          <a:p>
            <a:pPr marL="342900" indent="-342900">
              <a:buAutoNum type="arabicPeriod"/>
            </a:pPr>
            <a:r>
              <a:rPr lang="en-US" dirty="0">
                <a:solidFill>
                  <a:srgbClr val="8E0000"/>
                </a:solidFill>
                <a:latin typeface="Bahnschrift Condensed" panose="020B0502040204020203" pitchFamily="34" charset="0"/>
              </a:rPr>
              <a:t>Customer “Collectable Mini Design” have a medium recency, low frequency and low monetary. </a:t>
            </a:r>
          </a:p>
          <a:p>
            <a:pPr marL="342900" indent="-342900">
              <a:buAutoNum type="arabicPeriod"/>
            </a:pPr>
            <a:r>
              <a:rPr lang="en-US" dirty="0">
                <a:solidFill>
                  <a:srgbClr val="8E0000"/>
                </a:solidFill>
                <a:latin typeface="Bahnschrift Condensed" panose="020B0502040204020203" pitchFamily="34" charset="0"/>
              </a:rPr>
              <a:t>Customer “Signal Collectibles Ltd.” have a medium recency, low frequency and low monetary. </a:t>
            </a:r>
          </a:p>
          <a:p>
            <a:pPr marL="342900" indent="-342900">
              <a:buAutoNum type="arabicPeriod"/>
            </a:pPr>
            <a:r>
              <a:rPr lang="en-US" dirty="0">
                <a:solidFill>
                  <a:srgbClr val="8E0000"/>
                </a:solidFill>
                <a:latin typeface="Bahnschrift Condensed" panose="020B0502040204020203" pitchFamily="34" charset="0"/>
              </a:rPr>
              <a:t>Customer “West Coast Collectable” have a medium recency, low frequency and low monetary. </a:t>
            </a:r>
          </a:p>
          <a:p>
            <a:endParaRPr lang="en-US" dirty="0">
              <a:solidFill>
                <a:srgbClr val="8E0000"/>
              </a:solidFill>
              <a:latin typeface="Bahnschrift Condensed" panose="020B0502040204020203" pitchFamily="34" charset="0"/>
            </a:endParaRPr>
          </a:p>
          <a:p>
            <a:pPr marL="342900" indent="-342900">
              <a:buAutoNum type="arabicPeriod"/>
            </a:pPr>
            <a:endParaRPr lang="en-US" dirty="0">
              <a:solidFill>
                <a:srgbClr val="8E0000"/>
              </a:solidFill>
              <a:latin typeface="Bahnschrift Condensed" panose="020B0502040204020203" pitchFamily="34" charset="0"/>
            </a:endParaRPr>
          </a:p>
          <a:p>
            <a:r>
              <a:rPr lang="en-US" dirty="0">
                <a:solidFill>
                  <a:srgbClr val="8E0000"/>
                </a:solidFill>
                <a:latin typeface="Bahnschrift Condensed" panose="020B0502040204020203" pitchFamily="34" charset="0"/>
              </a:rPr>
              <a:t>These are the lost customers having low recency , low frequency and low monetary</a:t>
            </a:r>
            <a:endParaRPr lang="en-IN" dirty="0">
              <a:solidFill>
                <a:srgbClr val="8E0000"/>
              </a:solidFill>
              <a:latin typeface="Bahnschrift Condensed" panose="020B0502040204020203" pitchFamily="34" charset="0"/>
            </a:endParaRPr>
          </a:p>
        </p:txBody>
      </p:sp>
      <p:sp>
        <p:nvSpPr>
          <p:cNvPr id="5" name="TextBox 4">
            <a:extLst>
              <a:ext uri="{FF2B5EF4-FFF2-40B4-BE49-F238E27FC236}">
                <a16:creationId xmlns:a16="http://schemas.microsoft.com/office/drawing/2014/main" id="{4F16BEB6-D9F8-6032-CAD3-7BB07261668A}"/>
              </a:ext>
            </a:extLst>
          </p:cNvPr>
          <p:cNvSpPr txBox="1"/>
          <p:nvPr/>
        </p:nvSpPr>
        <p:spPr>
          <a:xfrm>
            <a:off x="382555" y="3016908"/>
            <a:ext cx="9144000" cy="1200329"/>
          </a:xfrm>
          <a:prstGeom prst="rect">
            <a:avLst/>
          </a:prstGeom>
          <a:noFill/>
        </p:spPr>
        <p:txBody>
          <a:bodyPr wrap="square">
            <a:spAutoFit/>
          </a:bodyPr>
          <a:lstStyle/>
          <a:p>
            <a:r>
              <a:rPr lang="en-US" dirty="0">
                <a:solidFill>
                  <a:srgbClr val="8E0000"/>
                </a:solidFill>
                <a:latin typeface="Bahnschrift Condensed" panose="020B0502040204020203" pitchFamily="34" charset="0"/>
              </a:rPr>
              <a:t>Loyal Customers:</a:t>
            </a:r>
          </a:p>
          <a:p>
            <a:r>
              <a:rPr lang="en-US" dirty="0">
                <a:solidFill>
                  <a:srgbClr val="8E0000"/>
                </a:solidFill>
                <a:latin typeface="Bahnschrift Condensed" panose="020B0502040204020203" pitchFamily="34" charset="0"/>
              </a:rPr>
              <a:t>1. Customer “Mini Gifts Distributors” having high monetary, high frequency and high recency . </a:t>
            </a:r>
          </a:p>
          <a:p>
            <a:r>
              <a:rPr lang="en-US" dirty="0">
                <a:solidFill>
                  <a:srgbClr val="8E0000"/>
                </a:solidFill>
                <a:latin typeface="Bahnschrift Condensed" panose="020B0502040204020203" pitchFamily="34" charset="0"/>
              </a:rPr>
              <a:t>2. Customer “Muscle Machine Inc.” with medium monetary, medium frequency and high recency.</a:t>
            </a:r>
          </a:p>
          <a:p>
            <a:r>
              <a:rPr lang="en-US" dirty="0">
                <a:solidFill>
                  <a:srgbClr val="8E0000"/>
                </a:solidFill>
                <a:latin typeface="Bahnschrift Condensed" panose="020B0502040204020203" pitchFamily="34" charset="0"/>
              </a:rPr>
              <a:t>3. Customer “Land of Toys Inc.” with high recency, medium frequency.</a:t>
            </a:r>
            <a:endParaRPr lang="en-IN" dirty="0">
              <a:solidFill>
                <a:srgbClr val="8E0000"/>
              </a:solidFill>
              <a:latin typeface="Bahnschrift Condensed" panose="020B0502040204020203" pitchFamily="34" charset="0"/>
            </a:endParaRPr>
          </a:p>
        </p:txBody>
      </p:sp>
    </p:spTree>
    <p:extLst>
      <p:ext uri="{BB962C8B-B14F-4D97-AF65-F5344CB8AC3E}">
        <p14:creationId xmlns:p14="http://schemas.microsoft.com/office/powerpoint/2010/main" val="4046806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40F1C4-2784-857B-9EB6-D7855C85626E}"/>
              </a:ext>
            </a:extLst>
          </p:cNvPr>
          <p:cNvSpPr txBox="1"/>
          <p:nvPr/>
        </p:nvSpPr>
        <p:spPr>
          <a:xfrm>
            <a:off x="4553339" y="114062"/>
            <a:ext cx="6106884" cy="523220"/>
          </a:xfrm>
          <a:prstGeom prst="rect">
            <a:avLst/>
          </a:prstGeom>
          <a:noFill/>
        </p:spPr>
        <p:txBody>
          <a:bodyPr wrap="square">
            <a:spAutoFit/>
          </a:bodyPr>
          <a:lstStyle/>
          <a:p>
            <a:r>
              <a:rPr lang="en-US" sz="2800" dirty="0"/>
              <a:t>RECOMMENDATIONS</a:t>
            </a:r>
            <a:endParaRPr lang="en-IN" sz="2800" dirty="0"/>
          </a:p>
        </p:txBody>
      </p:sp>
      <p:sp>
        <p:nvSpPr>
          <p:cNvPr id="5" name="TextBox 4">
            <a:extLst>
              <a:ext uri="{FF2B5EF4-FFF2-40B4-BE49-F238E27FC236}">
                <a16:creationId xmlns:a16="http://schemas.microsoft.com/office/drawing/2014/main" id="{CC78BDB0-1EAE-4DE3-97AA-4CA107EC30D8}"/>
              </a:ext>
            </a:extLst>
          </p:cNvPr>
          <p:cNvSpPr txBox="1"/>
          <p:nvPr/>
        </p:nvSpPr>
        <p:spPr>
          <a:xfrm>
            <a:off x="4553338" y="751344"/>
            <a:ext cx="6643397" cy="5632311"/>
          </a:xfrm>
          <a:prstGeom prst="rect">
            <a:avLst/>
          </a:prstGeom>
          <a:noFill/>
        </p:spPr>
        <p:txBody>
          <a:bodyPr wrap="square">
            <a:spAutoFit/>
          </a:bodyPr>
          <a:lstStyle/>
          <a:p>
            <a:pPr marL="285750" indent="-285750" algn="just">
              <a:lnSpc>
                <a:spcPct val="100000"/>
              </a:lnSpc>
              <a:buFont typeface="Wingdings" panose="05000000000000000000" pitchFamily="2" charset="2"/>
              <a:buChar char="Ø"/>
            </a:pPr>
            <a:r>
              <a:rPr lang="en-US" sz="1800" dirty="0">
                <a:solidFill>
                  <a:srgbClr val="8E0000"/>
                </a:solidFill>
                <a:latin typeface="Bahnschrift Condensed" panose="020B0502040204020203" pitchFamily="34" charset="0"/>
              </a:rPr>
              <a:t>According to RFM analysis, customers can be categorized into four distinct groups: best, loyal, verge of churn, and lost customers. It is important to develop a focused approach for each group in order to optimize customer retention and enhance customer experience.</a:t>
            </a:r>
          </a:p>
          <a:p>
            <a:pPr marL="285750" indent="-285750" algn="just">
              <a:lnSpc>
                <a:spcPct val="100000"/>
              </a:lnSpc>
              <a:buFont typeface="Wingdings" panose="05000000000000000000" pitchFamily="2" charset="2"/>
              <a:buChar char="Ø"/>
            </a:pPr>
            <a:r>
              <a:rPr lang="en-US" sz="1800" b="1" dirty="0">
                <a:solidFill>
                  <a:srgbClr val="8E0000"/>
                </a:solidFill>
                <a:latin typeface="Bahnschrift Condensed" panose="020B0502040204020203" pitchFamily="34" charset="0"/>
              </a:rPr>
              <a:t>best customers</a:t>
            </a:r>
            <a:r>
              <a:rPr lang="en-US" sz="1800" dirty="0">
                <a:solidFill>
                  <a:srgbClr val="8E0000"/>
                </a:solidFill>
                <a:latin typeface="Bahnschrift Condensed" panose="020B0502040204020203" pitchFamily="34" charset="0"/>
              </a:rPr>
              <a:t>, it is recommended to provide personalized recognition, exclusive offers, and incentives to ensure that they continue to choose our company over others. By doing so, we can maintain their loyalty and strengthen the long-term relationship.</a:t>
            </a:r>
          </a:p>
          <a:p>
            <a:pPr marL="285750" indent="-285750" algn="just">
              <a:lnSpc>
                <a:spcPct val="100000"/>
              </a:lnSpc>
              <a:buFont typeface="Wingdings" panose="05000000000000000000" pitchFamily="2" charset="2"/>
              <a:buChar char="Ø"/>
            </a:pPr>
            <a:r>
              <a:rPr lang="en-US" sz="1800" b="1" dirty="0">
                <a:solidFill>
                  <a:srgbClr val="8E0000"/>
                </a:solidFill>
                <a:latin typeface="Bahnschrift Condensed" panose="020B0502040204020203" pitchFamily="34" charset="0"/>
              </a:rPr>
              <a:t>loyal customers</a:t>
            </a:r>
            <a:r>
              <a:rPr lang="en-US" sz="1800" dirty="0">
                <a:solidFill>
                  <a:srgbClr val="8E0000"/>
                </a:solidFill>
                <a:latin typeface="Bahnschrift Condensed" panose="020B0502040204020203" pitchFamily="34" charset="0"/>
              </a:rPr>
              <a:t>, it is essential to offer periodic discounts and offers to keep them engaged and interested in our products or services. By keeping them engaged, we can turn them into our best customers and improve their satisfaction level with our brand.</a:t>
            </a:r>
          </a:p>
          <a:p>
            <a:pPr marL="285750" indent="-285750" algn="just">
              <a:lnSpc>
                <a:spcPct val="100000"/>
              </a:lnSpc>
              <a:buFont typeface="Wingdings" panose="05000000000000000000" pitchFamily="2" charset="2"/>
              <a:buChar char="Ø"/>
            </a:pPr>
            <a:r>
              <a:rPr lang="en-US" sz="1800" b="1" dirty="0">
                <a:solidFill>
                  <a:srgbClr val="8E0000"/>
                </a:solidFill>
                <a:latin typeface="Bahnschrift Condensed" panose="020B0502040204020203" pitchFamily="34" charset="0"/>
              </a:rPr>
              <a:t>verge of churn customer</a:t>
            </a:r>
            <a:r>
              <a:rPr lang="en-US" sz="1800" dirty="0">
                <a:solidFill>
                  <a:srgbClr val="8E0000"/>
                </a:solidFill>
                <a:latin typeface="Bahnschrift Condensed" panose="020B0502040204020203" pitchFamily="34" charset="0"/>
              </a:rPr>
              <a:t>, we need to develop an effective action plan to prevent them from leaving the company. We can conduct surveys, offer incentives, and personalize the communication to identify and address their concerns, and thereby increase their loyalty towards our brand.</a:t>
            </a:r>
          </a:p>
          <a:p>
            <a:pPr marL="285750" indent="-285750" algn="just">
              <a:lnSpc>
                <a:spcPct val="100000"/>
              </a:lnSpc>
              <a:buFont typeface="Wingdings" panose="05000000000000000000" pitchFamily="2" charset="2"/>
              <a:buChar char="Ø"/>
            </a:pPr>
            <a:r>
              <a:rPr lang="en-US" sz="1800" b="1" dirty="0">
                <a:solidFill>
                  <a:srgbClr val="8E0000"/>
                </a:solidFill>
                <a:latin typeface="Bahnschrift Condensed" panose="020B0502040204020203" pitchFamily="34" charset="0"/>
              </a:rPr>
              <a:t> lost customers,</a:t>
            </a:r>
            <a:r>
              <a:rPr lang="en-US" sz="1800" dirty="0">
                <a:solidFill>
                  <a:srgbClr val="8E0000"/>
                </a:solidFill>
                <a:latin typeface="Bahnschrift Condensed" panose="020B0502040204020203" pitchFamily="34" charset="0"/>
              </a:rPr>
              <a:t> it is important to analyze their behavior and preferences to identify the reasons for their departure. By identifying the key drivers of customer churn, we can develop targeted strategies to prevent such occurrences in the future and improve our overall retention rate.</a:t>
            </a:r>
          </a:p>
        </p:txBody>
      </p:sp>
      <p:pic>
        <p:nvPicPr>
          <p:cNvPr id="4" name="Picture 3">
            <a:extLst>
              <a:ext uri="{FF2B5EF4-FFF2-40B4-BE49-F238E27FC236}">
                <a16:creationId xmlns:a16="http://schemas.microsoft.com/office/drawing/2014/main" id="{3F856C96-6824-7CDF-FD73-DE122EBEA725}"/>
              </a:ext>
            </a:extLst>
          </p:cNvPr>
          <p:cNvPicPr>
            <a:picLocks noChangeAspect="1"/>
          </p:cNvPicPr>
          <p:nvPr/>
        </p:nvPicPr>
        <p:blipFill rotWithShape="1">
          <a:blip r:embed="rId2">
            <a:alphaModFix amt="70000"/>
          </a:blip>
          <a:srcRect b="7483"/>
          <a:stretch/>
        </p:blipFill>
        <p:spPr>
          <a:xfrm>
            <a:off x="0" y="0"/>
            <a:ext cx="4553339" cy="6858000"/>
          </a:xfrm>
          <a:prstGeom prst="rect">
            <a:avLst/>
          </a:prstGeom>
        </p:spPr>
      </p:pic>
    </p:spTree>
    <p:extLst>
      <p:ext uri="{BB962C8B-B14F-4D97-AF65-F5344CB8AC3E}">
        <p14:creationId xmlns:p14="http://schemas.microsoft.com/office/powerpoint/2010/main" val="277404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B9005B-C88B-6F7C-1F54-16E248887E25}"/>
              </a:ext>
            </a:extLst>
          </p:cNvPr>
          <p:cNvSpPr txBox="1"/>
          <p:nvPr/>
        </p:nvSpPr>
        <p:spPr>
          <a:xfrm>
            <a:off x="2344316" y="2236628"/>
            <a:ext cx="8693797" cy="707886"/>
          </a:xfrm>
          <a:prstGeom prst="rect">
            <a:avLst/>
          </a:prstGeom>
          <a:noFill/>
        </p:spPr>
        <p:txBody>
          <a:bodyPr wrap="square">
            <a:spAutoFit/>
          </a:bodyPr>
          <a:lstStyle/>
          <a:p>
            <a:r>
              <a:rPr lang="en-US" sz="4000" dirty="0"/>
              <a:t>THANK YOU</a:t>
            </a:r>
            <a:endParaRPr lang="en-IN" sz="4000" dirty="0"/>
          </a:p>
        </p:txBody>
      </p:sp>
    </p:spTree>
    <p:extLst>
      <p:ext uri="{BB962C8B-B14F-4D97-AF65-F5344CB8AC3E}">
        <p14:creationId xmlns:p14="http://schemas.microsoft.com/office/powerpoint/2010/main" val="2769849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FFAB3-7D20-EE77-CDC0-5BC2E3D2D7FF}"/>
              </a:ext>
            </a:extLst>
          </p:cNvPr>
          <p:cNvSpPr>
            <a:spLocks noGrp="1"/>
          </p:cNvSpPr>
          <p:nvPr>
            <p:ph type="ctrTitle"/>
          </p:nvPr>
        </p:nvSpPr>
        <p:spPr>
          <a:xfrm>
            <a:off x="1876424" y="1122363"/>
            <a:ext cx="8791575" cy="659784"/>
          </a:xfrm>
        </p:spPr>
        <p:txBody>
          <a:bodyPr>
            <a:noAutofit/>
          </a:bodyPr>
          <a:lstStyle/>
          <a:p>
            <a:pPr algn="ctr"/>
            <a:r>
              <a:rPr lang="en-IN" dirty="0"/>
              <a:t>contents</a:t>
            </a:r>
          </a:p>
        </p:txBody>
      </p:sp>
      <p:sp>
        <p:nvSpPr>
          <p:cNvPr id="3" name="Subtitle 2">
            <a:extLst>
              <a:ext uri="{FF2B5EF4-FFF2-40B4-BE49-F238E27FC236}">
                <a16:creationId xmlns:a16="http://schemas.microsoft.com/office/drawing/2014/main" id="{6D5F6B9D-43C2-EBA0-5B4F-3658AA4B0A95}"/>
              </a:ext>
            </a:extLst>
          </p:cNvPr>
          <p:cNvSpPr>
            <a:spLocks noGrp="1"/>
          </p:cNvSpPr>
          <p:nvPr>
            <p:ph type="subTitle" idx="1"/>
          </p:nvPr>
        </p:nvSpPr>
        <p:spPr>
          <a:xfrm>
            <a:off x="1876424" y="1782147"/>
            <a:ext cx="8791575" cy="3475653"/>
          </a:xfrm>
        </p:spPr>
        <p:txBody>
          <a:bodyPr>
            <a:normAutofit/>
          </a:bodyPr>
          <a:lstStyle/>
          <a:p>
            <a:pPr marL="342900" indent="-342900" algn="just">
              <a:buFont typeface="Arial" panose="020B0604020202020204" pitchFamily="34" charset="0"/>
              <a:buChar char="•"/>
            </a:pPr>
            <a:r>
              <a:rPr lang="en-US" b="1" dirty="0">
                <a:solidFill>
                  <a:srgbClr val="8E0000"/>
                </a:solidFill>
                <a:latin typeface="Bahnschrift Condensed" panose="020B0502040204020203" pitchFamily="34" charset="0"/>
              </a:rPr>
              <a:t>Agenda &amp; Executive Summary of the data.</a:t>
            </a:r>
          </a:p>
          <a:p>
            <a:pPr marL="342900" indent="-342900" algn="just">
              <a:buFont typeface="Arial" panose="020B0604020202020204" pitchFamily="34" charset="0"/>
              <a:buChar char="•"/>
            </a:pPr>
            <a:r>
              <a:rPr lang="en-US" b="1" dirty="0">
                <a:solidFill>
                  <a:srgbClr val="8E0000"/>
                </a:solidFill>
                <a:latin typeface="Bahnschrift Condensed" panose="020B0502040204020203" pitchFamily="34" charset="0"/>
              </a:rPr>
              <a:t>Exploratory Analysis and Inferences </a:t>
            </a:r>
          </a:p>
          <a:p>
            <a:pPr marL="342900" indent="-342900" algn="just">
              <a:buFont typeface="Arial" panose="020B0604020202020204" pitchFamily="34" charset="0"/>
              <a:buChar char="•"/>
            </a:pPr>
            <a:r>
              <a:rPr lang="en-US" b="1" dirty="0">
                <a:solidFill>
                  <a:srgbClr val="8E0000"/>
                </a:solidFill>
                <a:latin typeface="Bahnschrift Condensed" panose="020B0502040204020203" pitchFamily="34" charset="0"/>
              </a:rPr>
              <a:t>Customer Segmentation using RFM analysis</a:t>
            </a:r>
          </a:p>
          <a:p>
            <a:pPr marL="342900" indent="-342900" algn="just">
              <a:buFont typeface="Arial" panose="020B0604020202020204" pitchFamily="34" charset="0"/>
              <a:buChar char="•"/>
            </a:pPr>
            <a:r>
              <a:rPr lang="en-US" b="1" dirty="0">
                <a:solidFill>
                  <a:srgbClr val="8E0000"/>
                </a:solidFill>
                <a:latin typeface="Bahnschrift Condensed" panose="020B0502040204020203" pitchFamily="34" charset="0"/>
              </a:rPr>
              <a:t>Univariate, Bivariate, and multivariate analysis using data visualization </a:t>
            </a:r>
          </a:p>
          <a:p>
            <a:pPr marL="342900" indent="-342900" algn="just">
              <a:buFont typeface="Arial" panose="020B0604020202020204" pitchFamily="34" charset="0"/>
              <a:buChar char="•"/>
            </a:pPr>
            <a:r>
              <a:rPr lang="en-US" b="1" dirty="0">
                <a:solidFill>
                  <a:srgbClr val="8E0000"/>
                </a:solidFill>
                <a:latin typeface="Bahnschrift Condensed" panose="020B0502040204020203" pitchFamily="34" charset="0"/>
              </a:rPr>
              <a:t>Sales Across different Categories of different features in the given data </a:t>
            </a:r>
          </a:p>
          <a:p>
            <a:pPr marL="342900" indent="-342900" algn="just">
              <a:buFont typeface="Arial" panose="020B0604020202020204" pitchFamily="34" charset="0"/>
              <a:buChar char="•"/>
            </a:pPr>
            <a:r>
              <a:rPr lang="en-US" b="1" dirty="0">
                <a:solidFill>
                  <a:srgbClr val="8E0000"/>
                </a:solidFill>
                <a:latin typeface="Bahnschrift Condensed" panose="020B0502040204020203" pitchFamily="34" charset="0"/>
              </a:rPr>
              <a:t>Output table head</a:t>
            </a:r>
          </a:p>
          <a:p>
            <a:pPr marL="342900" indent="-342900" algn="just">
              <a:buFont typeface="Arial" panose="020B0604020202020204" pitchFamily="34" charset="0"/>
              <a:buChar char="•"/>
            </a:pPr>
            <a:r>
              <a:rPr lang="en-US" b="1" dirty="0">
                <a:solidFill>
                  <a:srgbClr val="8E0000"/>
                </a:solidFill>
                <a:latin typeface="Bahnschrift Condensed" panose="020B0502040204020203" pitchFamily="34" charset="0"/>
              </a:rPr>
              <a:t>Inferences from RFM Analysis and identified segments </a:t>
            </a:r>
            <a:endParaRPr lang="en-IN" b="1" dirty="0">
              <a:solidFill>
                <a:srgbClr val="8E0000"/>
              </a:solidFill>
              <a:latin typeface="Bahnschrift Condensed" panose="020B0502040204020203" pitchFamily="34" charset="0"/>
            </a:endParaRPr>
          </a:p>
        </p:txBody>
      </p:sp>
    </p:spTree>
    <p:extLst>
      <p:ext uri="{BB962C8B-B14F-4D97-AF65-F5344CB8AC3E}">
        <p14:creationId xmlns:p14="http://schemas.microsoft.com/office/powerpoint/2010/main" val="1484539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B8AC6-9DAA-0410-CBC0-C1B9AC8E5702}"/>
              </a:ext>
            </a:extLst>
          </p:cNvPr>
          <p:cNvSpPr>
            <a:spLocks noGrp="1"/>
          </p:cNvSpPr>
          <p:nvPr>
            <p:ph type="title"/>
          </p:nvPr>
        </p:nvSpPr>
        <p:spPr>
          <a:xfrm>
            <a:off x="1141413" y="0"/>
            <a:ext cx="9905998" cy="727788"/>
          </a:xfrm>
        </p:spPr>
        <p:txBody>
          <a:bodyPr>
            <a:normAutofit/>
          </a:bodyPr>
          <a:lstStyle/>
          <a:p>
            <a:r>
              <a:rPr lang="en-IN" sz="4400" dirty="0"/>
              <a:t>DATA ANALYSIS</a:t>
            </a:r>
          </a:p>
        </p:txBody>
      </p:sp>
      <p:sp>
        <p:nvSpPr>
          <p:cNvPr id="3" name="Content Placeholder 2">
            <a:extLst>
              <a:ext uri="{FF2B5EF4-FFF2-40B4-BE49-F238E27FC236}">
                <a16:creationId xmlns:a16="http://schemas.microsoft.com/office/drawing/2014/main" id="{1B00031C-5594-6B05-E660-DF947EF943FB}"/>
              </a:ext>
            </a:extLst>
          </p:cNvPr>
          <p:cNvSpPr>
            <a:spLocks noGrp="1"/>
          </p:cNvSpPr>
          <p:nvPr>
            <p:ph idx="1"/>
          </p:nvPr>
        </p:nvSpPr>
        <p:spPr>
          <a:xfrm>
            <a:off x="979714" y="618518"/>
            <a:ext cx="10067697" cy="5875588"/>
          </a:xfrm>
        </p:spPr>
        <p:txBody>
          <a:bodyPr>
            <a:normAutofit/>
          </a:bodyPr>
          <a:lstStyle/>
          <a:p>
            <a:pPr marL="0" indent="0">
              <a:buNone/>
            </a:pPr>
            <a:r>
              <a:rPr lang="en-IN" sz="1800" dirty="0">
                <a:solidFill>
                  <a:srgbClr val="8E0000"/>
                </a:solidFill>
                <a:latin typeface="Bahnschrift Condensed" panose="020B0502040204020203" pitchFamily="34" charset="0"/>
              </a:rPr>
              <a:t>The initial analysis is done using Python in Jupyter notebook.</a:t>
            </a:r>
          </a:p>
          <a:p>
            <a:pPr marL="0" indent="0">
              <a:buNone/>
            </a:pPr>
            <a:r>
              <a:rPr lang="en-IN" sz="1800" u="sng" dirty="0">
                <a:solidFill>
                  <a:srgbClr val="8E0000"/>
                </a:solidFill>
                <a:latin typeface="Bahnschrift Condensed" panose="020B0502040204020203" pitchFamily="34" charset="0"/>
              </a:rPr>
              <a:t>INFO:</a:t>
            </a:r>
          </a:p>
          <a:p>
            <a:pPr marL="0" indent="0" algn="just">
              <a:buNone/>
            </a:pPr>
            <a:r>
              <a:rPr lang="en-IN" sz="1800" dirty="0">
                <a:solidFill>
                  <a:srgbClr val="8E0000"/>
                </a:solidFill>
                <a:latin typeface="Bahnschrift Condensed" panose="020B0502040204020203" pitchFamily="34" charset="0"/>
              </a:rPr>
              <a:t> Dataset has 20 variables where 12 are categorical, 7 numerical and 1 date field. There are no missing values and the total number of records are 2747.</a:t>
            </a:r>
          </a:p>
          <a:p>
            <a:pPr marL="0" indent="0">
              <a:buNone/>
            </a:pPr>
            <a:endParaRPr lang="en-IN" sz="1800" dirty="0">
              <a:latin typeface="Bahnschrift Condensed" panose="020B0502040204020203" pitchFamily="34" charset="0"/>
            </a:endParaRPr>
          </a:p>
        </p:txBody>
      </p:sp>
      <p:pic>
        <p:nvPicPr>
          <p:cNvPr id="5" name="Picture 4">
            <a:extLst>
              <a:ext uri="{FF2B5EF4-FFF2-40B4-BE49-F238E27FC236}">
                <a16:creationId xmlns:a16="http://schemas.microsoft.com/office/drawing/2014/main" id="{3CB9B36C-CE76-4790-805C-0B627CCB6BF8}"/>
              </a:ext>
            </a:extLst>
          </p:cNvPr>
          <p:cNvPicPr>
            <a:picLocks noChangeAspect="1"/>
          </p:cNvPicPr>
          <p:nvPr/>
        </p:nvPicPr>
        <p:blipFill rotWithShape="1">
          <a:blip r:embed="rId2"/>
          <a:srcRect l="16225" t="34558" r="50000" b="16870"/>
          <a:stretch/>
        </p:blipFill>
        <p:spPr>
          <a:xfrm>
            <a:off x="1141413" y="2472613"/>
            <a:ext cx="6836260" cy="38695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40142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47374-BEB2-7546-666D-5FCA4962AAB0}"/>
              </a:ext>
            </a:extLst>
          </p:cNvPr>
          <p:cNvSpPr>
            <a:spLocks noGrp="1"/>
          </p:cNvSpPr>
          <p:nvPr>
            <p:ph type="title"/>
          </p:nvPr>
        </p:nvSpPr>
        <p:spPr>
          <a:xfrm>
            <a:off x="1141413" y="55985"/>
            <a:ext cx="9905998" cy="830424"/>
          </a:xfrm>
        </p:spPr>
        <p:txBody>
          <a:bodyPr>
            <a:normAutofit/>
          </a:bodyPr>
          <a:lstStyle/>
          <a:p>
            <a:r>
              <a:rPr lang="en-IN" sz="1800" u="sng" dirty="0">
                <a:solidFill>
                  <a:srgbClr val="8E0000"/>
                </a:solidFill>
                <a:latin typeface="Bahnschrift Condensed" panose="020B0502040204020203" pitchFamily="34" charset="0"/>
              </a:rPr>
              <a:t>Data shape: </a:t>
            </a:r>
            <a:r>
              <a:rPr lang="en-US" sz="1800" dirty="0">
                <a:solidFill>
                  <a:srgbClr val="8E0000"/>
                </a:solidFill>
                <a:latin typeface="Bahnschrift Condensed" panose="020B0502040204020203" pitchFamily="34" charset="0"/>
              </a:rPr>
              <a:t>Dataset has 2747 rows and 20 columns.</a:t>
            </a:r>
            <a:endParaRPr lang="en-IN" sz="1800" dirty="0">
              <a:solidFill>
                <a:srgbClr val="8E0000"/>
              </a:solidFill>
              <a:latin typeface="Bahnschrift Condensed" panose="020B0502040204020203" pitchFamily="34" charset="0"/>
              <a:ea typeface="+mn-ea"/>
              <a:cs typeface="+mn-cs"/>
            </a:endParaRPr>
          </a:p>
        </p:txBody>
      </p:sp>
      <p:sp>
        <p:nvSpPr>
          <p:cNvPr id="3" name="Content Placeholder 2">
            <a:extLst>
              <a:ext uri="{FF2B5EF4-FFF2-40B4-BE49-F238E27FC236}">
                <a16:creationId xmlns:a16="http://schemas.microsoft.com/office/drawing/2014/main" id="{77A8F24F-4A3D-1C96-3A20-AA3BC7C573CC}"/>
              </a:ext>
            </a:extLst>
          </p:cNvPr>
          <p:cNvSpPr>
            <a:spLocks noGrp="1"/>
          </p:cNvSpPr>
          <p:nvPr>
            <p:ph idx="1"/>
          </p:nvPr>
        </p:nvSpPr>
        <p:spPr>
          <a:xfrm>
            <a:off x="1141412" y="886409"/>
            <a:ext cx="9905999" cy="4904792"/>
          </a:xfrm>
        </p:spPr>
        <p:txBody>
          <a:bodyPr/>
          <a:lstStyle/>
          <a:p>
            <a:pPr marL="0" indent="0" algn="just">
              <a:buNone/>
            </a:pPr>
            <a:r>
              <a:rPr lang="en-IN" sz="1800" u="sng" dirty="0">
                <a:solidFill>
                  <a:srgbClr val="8E0000"/>
                </a:solidFill>
                <a:latin typeface="Bahnschrift Condensed" panose="020B0502040204020203" pitchFamily="34" charset="0"/>
              </a:rPr>
              <a:t>DATA INFO</a:t>
            </a:r>
            <a:r>
              <a:rPr lang="en-IN" sz="1800" dirty="0">
                <a:solidFill>
                  <a:srgbClr val="8E0000"/>
                </a:solidFill>
                <a:latin typeface="Bahnschrift Condensed" panose="020B0502040204020203" pitchFamily="34" charset="0"/>
              </a:rPr>
              <a:t>: </a:t>
            </a:r>
            <a:r>
              <a:rPr lang="en-US" sz="1800" dirty="0">
                <a:solidFill>
                  <a:srgbClr val="8E0000"/>
                </a:solidFill>
                <a:latin typeface="Bahnschrift Condensed" panose="020B0502040204020203" pitchFamily="34" charset="0"/>
              </a:rPr>
              <a:t>Looking at the summary sheet we can assume the sales amount ranges from 482.13$ to 14082.8$ with mean and median tending to equal which meant to be normally distributed.</a:t>
            </a:r>
          </a:p>
          <a:p>
            <a:pPr marL="0" indent="0" algn="just">
              <a:buNone/>
            </a:pPr>
            <a:r>
              <a:rPr lang="en-US" sz="1800" dirty="0">
                <a:solidFill>
                  <a:srgbClr val="8E0000"/>
                </a:solidFill>
                <a:latin typeface="Bahnschrift Condensed" panose="020B0502040204020203" pitchFamily="34" charset="0"/>
              </a:rPr>
              <a:t>And even the Quantity ordered data suggests the distribution is normal . </a:t>
            </a:r>
          </a:p>
          <a:p>
            <a:pPr marL="0" indent="0">
              <a:buNone/>
            </a:pPr>
            <a:endParaRPr lang="en-IN" sz="1800" u="sng" dirty="0">
              <a:solidFill>
                <a:srgbClr val="8E0000"/>
              </a:solidFill>
              <a:latin typeface="Bahnschrift Condensed" panose="020B0502040204020203" pitchFamily="34" charset="0"/>
            </a:endParaRPr>
          </a:p>
          <a:p>
            <a:pPr marL="0" indent="0">
              <a:buNone/>
            </a:pPr>
            <a:endParaRPr lang="en-IN" sz="1800" u="sng" dirty="0">
              <a:solidFill>
                <a:srgbClr val="8E0000"/>
              </a:solidFill>
            </a:endParaRPr>
          </a:p>
          <a:p>
            <a:pPr marL="0" indent="0">
              <a:buNone/>
            </a:pPr>
            <a:endParaRPr lang="en-IN" dirty="0">
              <a:solidFill>
                <a:srgbClr val="8E0000"/>
              </a:solidFill>
            </a:endParaRPr>
          </a:p>
        </p:txBody>
      </p:sp>
      <p:pic>
        <p:nvPicPr>
          <p:cNvPr id="5" name="Picture 4">
            <a:extLst>
              <a:ext uri="{FF2B5EF4-FFF2-40B4-BE49-F238E27FC236}">
                <a16:creationId xmlns:a16="http://schemas.microsoft.com/office/drawing/2014/main" id="{80A81B52-99A2-1BFF-8034-E72E5B9EC31A}"/>
              </a:ext>
            </a:extLst>
          </p:cNvPr>
          <p:cNvPicPr>
            <a:picLocks noChangeAspect="1"/>
          </p:cNvPicPr>
          <p:nvPr/>
        </p:nvPicPr>
        <p:blipFill rotWithShape="1">
          <a:blip r:embed="rId2"/>
          <a:srcRect l="17372" t="55645" r="32730" b="20001"/>
          <a:stretch/>
        </p:blipFill>
        <p:spPr>
          <a:xfrm>
            <a:off x="1287623" y="2631232"/>
            <a:ext cx="7968343" cy="304178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599145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974EE-C804-4936-D8B9-6A2220365076}"/>
              </a:ext>
            </a:extLst>
          </p:cNvPr>
          <p:cNvSpPr>
            <a:spLocks noGrp="1"/>
          </p:cNvSpPr>
          <p:nvPr>
            <p:ph type="title" idx="4294967295"/>
          </p:nvPr>
        </p:nvSpPr>
        <p:spPr>
          <a:xfrm>
            <a:off x="755780" y="171808"/>
            <a:ext cx="9906000" cy="754062"/>
          </a:xfrm>
        </p:spPr>
        <p:txBody>
          <a:bodyPr/>
          <a:lstStyle/>
          <a:p>
            <a:r>
              <a:rPr lang="en-IN" dirty="0"/>
              <a:t>Exploratory data analysis(EDA)</a:t>
            </a:r>
          </a:p>
        </p:txBody>
      </p:sp>
      <p:sp>
        <p:nvSpPr>
          <p:cNvPr id="3" name="Content Placeholder 2">
            <a:extLst>
              <a:ext uri="{FF2B5EF4-FFF2-40B4-BE49-F238E27FC236}">
                <a16:creationId xmlns:a16="http://schemas.microsoft.com/office/drawing/2014/main" id="{AD2ED868-E6D5-BB77-3439-C937FF6A828F}"/>
              </a:ext>
            </a:extLst>
          </p:cNvPr>
          <p:cNvSpPr>
            <a:spLocks noGrp="1"/>
          </p:cNvSpPr>
          <p:nvPr>
            <p:ph idx="4294967295"/>
          </p:nvPr>
        </p:nvSpPr>
        <p:spPr>
          <a:xfrm>
            <a:off x="914400" y="792551"/>
            <a:ext cx="9906000" cy="5692775"/>
          </a:xfrm>
        </p:spPr>
        <p:txBody>
          <a:bodyPr/>
          <a:lstStyle/>
          <a:p>
            <a:pPr marL="0" indent="0">
              <a:buNone/>
            </a:pPr>
            <a:r>
              <a:rPr lang="en-IN" sz="1800" dirty="0">
                <a:solidFill>
                  <a:srgbClr val="8E0000"/>
                </a:solidFill>
                <a:latin typeface="Bahnschrift Condensed" panose="020B0502040204020203" pitchFamily="34" charset="0"/>
              </a:rPr>
              <a:t>Univariate Analysis: We have plotted boxplot, distplot and histogram for the variables(QUANTITYORDERED,PRICEEACH, ORDERNUMBER, SALES, MSRP)</a:t>
            </a:r>
            <a:endParaRPr lang="en-IN" dirty="0">
              <a:solidFill>
                <a:srgbClr val="8E0000"/>
              </a:solidFill>
              <a:latin typeface="Bahnschrift Condensed" panose="020B0502040204020203" pitchFamily="34" charset="0"/>
            </a:endParaRPr>
          </a:p>
          <a:p>
            <a:endParaRPr lang="en-IN" dirty="0"/>
          </a:p>
        </p:txBody>
      </p:sp>
      <p:pic>
        <p:nvPicPr>
          <p:cNvPr id="5" name="Picture 4">
            <a:extLst>
              <a:ext uri="{FF2B5EF4-FFF2-40B4-BE49-F238E27FC236}">
                <a16:creationId xmlns:a16="http://schemas.microsoft.com/office/drawing/2014/main" id="{1082F78E-3E11-C44E-DE56-8E8862071457}"/>
              </a:ext>
            </a:extLst>
          </p:cNvPr>
          <p:cNvPicPr>
            <a:picLocks noChangeAspect="1"/>
          </p:cNvPicPr>
          <p:nvPr/>
        </p:nvPicPr>
        <p:blipFill rotWithShape="1">
          <a:blip r:embed="rId2"/>
          <a:srcRect l="16224" t="34324" r="20484" b="22548"/>
          <a:stretch/>
        </p:blipFill>
        <p:spPr>
          <a:xfrm>
            <a:off x="1723055" y="1767942"/>
            <a:ext cx="7504922" cy="193765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6" name="Picture 5">
            <a:extLst>
              <a:ext uri="{FF2B5EF4-FFF2-40B4-BE49-F238E27FC236}">
                <a16:creationId xmlns:a16="http://schemas.microsoft.com/office/drawing/2014/main" id="{1398098D-7086-34F5-ECCB-BCEF262AD9E1}"/>
              </a:ext>
            </a:extLst>
          </p:cNvPr>
          <p:cNvPicPr>
            <a:picLocks noChangeAspect="1"/>
          </p:cNvPicPr>
          <p:nvPr/>
        </p:nvPicPr>
        <p:blipFill rotWithShape="1">
          <a:blip r:embed="rId3"/>
          <a:srcRect l="17296" t="28571" r="18763" b="28435"/>
          <a:stretch/>
        </p:blipFill>
        <p:spPr>
          <a:xfrm>
            <a:off x="1657741" y="3819332"/>
            <a:ext cx="7635550" cy="19376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35021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093C41-1203-99B5-EA5F-4CE6EC9109FF}"/>
              </a:ext>
            </a:extLst>
          </p:cNvPr>
          <p:cNvPicPr>
            <a:picLocks noChangeAspect="1"/>
          </p:cNvPicPr>
          <p:nvPr/>
        </p:nvPicPr>
        <p:blipFill rotWithShape="1">
          <a:blip r:embed="rId2"/>
          <a:srcRect l="17680" t="32381" r="19566" b="24354"/>
          <a:stretch/>
        </p:blipFill>
        <p:spPr>
          <a:xfrm>
            <a:off x="1931436" y="223935"/>
            <a:ext cx="7651103" cy="29671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9E77FC48-A4A3-50D9-47F1-DE2345C063AD}"/>
              </a:ext>
            </a:extLst>
          </p:cNvPr>
          <p:cNvPicPr>
            <a:picLocks noChangeAspect="1"/>
          </p:cNvPicPr>
          <p:nvPr/>
        </p:nvPicPr>
        <p:blipFill rotWithShape="1">
          <a:blip r:embed="rId3"/>
          <a:srcRect l="17143" t="39048" r="18877" b="17687"/>
          <a:stretch/>
        </p:blipFill>
        <p:spPr>
          <a:xfrm>
            <a:off x="1931436" y="3256383"/>
            <a:ext cx="7651103" cy="29671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51830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D38535-E611-7415-B5D9-EFF1816ADBDD}"/>
              </a:ext>
            </a:extLst>
          </p:cNvPr>
          <p:cNvPicPr>
            <a:picLocks noChangeAspect="1"/>
          </p:cNvPicPr>
          <p:nvPr/>
        </p:nvPicPr>
        <p:blipFill rotWithShape="1">
          <a:blip r:embed="rId2"/>
          <a:srcRect l="17372" t="35102" r="19490" b="23129"/>
          <a:stretch/>
        </p:blipFill>
        <p:spPr>
          <a:xfrm>
            <a:off x="1875452" y="377890"/>
            <a:ext cx="8248262" cy="30511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96FE68A0-32FC-FD6D-D163-76B319536B82}"/>
              </a:ext>
            </a:extLst>
          </p:cNvPr>
          <p:cNvSpPr txBox="1"/>
          <p:nvPr/>
        </p:nvSpPr>
        <p:spPr>
          <a:xfrm>
            <a:off x="2306994" y="3662265"/>
            <a:ext cx="9682843"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8E0000"/>
                </a:solidFill>
                <a:latin typeface="Bahnschrift Condensed" panose="020B0502040204020203" pitchFamily="34" charset="0"/>
              </a:rPr>
              <a:t>Quantity ordered has outliers present in the data and also is slightly right skewed. </a:t>
            </a:r>
          </a:p>
          <a:p>
            <a:pPr marL="285750" indent="-285750">
              <a:buFont typeface="Arial" panose="020B0604020202020204" pitchFamily="34" charset="0"/>
              <a:buChar char="•"/>
            </a:pPr>
            <a:r>
              <a:rPr lang="en-US" dirty="0">
                <a:solidFill>
                  <a:srgbClr val="8E0000"/>
                </a:solidFill>
                <a:latin typeface="Bahnschrift Condensed" panose="020B0502040204020203" pitchFamily="34" charset="0"/>
              </a:rPr>
              <a:t>Price each data is slightly right skewed and has few outliers present.</a:t>
            </a:r>
          </a:p>
          <a:p>
            <a:pPr marL="285750" indent="-285750">
              <a:buFont typeface="Arial" panose="020B0604020202020204" pitchFamily="34" charset="0"/>
              <a:buChar char="•"/>
            </a:pPr>
            <a:r>
              <a:rPr lang="en-US" dirty="0">
                <a:solidFill>
                  <a:srgbClr val="8E0000"/>
                </a:solidFill>
                <a:latin typeface="Bahnschrift Condensed" panose="020B0502040204020203" pitchFamily="34" charset="0"/>
              </a:rPr>
              <a:t>Order number does not have any outliers present in the data.</a:t>
            </a:r>
          </a:p>
          <a:p>
            <a:pPr marL="285750" indent="-285750">
              <a:buFont typeface="Arial" panose="020B0604020202020204" pitchFamily="34" charset="0"/>
              <a:buChar char="•"/>
            </a:pPr>
            <a:r>
              <a:rPr lang="en-US" dirty="0">
                <a:solidFill>
                  <a:srgbClr val="8E0000"/>
                </a:solidFill>
                <a:latin typeface="Bahnschrift Condensed" panose="020B0502040204020203" pitchFamily="34" charset="0"/>
              </a:rPr>
              <a:t>Sales is right skewed and has multiple outliers.</a:t>
            </a:r>
          </a:p>
          <a:p>
            <a:pPr marL="285750" indent="-285750">
              <a:buFont typeface="Arial" panose="020B0604020202020204" pitchFamily="34" charset="0"/>
              <a:buChar char="•"/>
            </a:pPr>
            <a:r>
              <a:rPr lang="en-US" dirty="0">
                <a:solidFill>
                  <a:srgbClr val="8E0000"/>
                </a:solidFill>
                <a:latin typeface="Bahnschrift Condensed" panose="020B0502040204020203" pitchFamily="34" charset="0"/>
              </a:rPr>
              <a:t>MSRP is also slightly right skewed and has outliers present.</a:t>
            </a:r>
            <a:endParaRPr lang="en-IN" dirty="0">
              <a:solidFill>
                <a:srgbClr val="8E0000"/>
              </a:solidFill>
              <a:latin typeface="Bahnschrift Condensed" panose="020B0502040204020203" pitchFamily="34" charset="0"/>
            </a:endParaRPr>
          </a:p>
        </p:txBody>
      </p:sp>
    </p:spTree>
    <p:extLst>
      <p:ext uri="{BB962C8B-B14F-4D97-AF65-F5344CB8AC3E}">
        <p14:creationId xmlns:p14="http://schemas.microsoft.com/office/powerpoint/2010/main" val="1956413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87E181-6D76-B298-98CF-31A7D66BB03B}"/>
              </a:ext>
            </a:extLst>
          </p:cNvPr>
          <p:cNvPicPr>
            <a:picLocks noChangeAspect="1"/>
          </p:cNvPicPr>
          <p:nvPr/>
        </p:nvPicPr>
        <p:blipFill rotWithShape="1">
          <a:blip r:embed="rId2"/>
          <a:srcRect l="25025" t="16734" r="27066" b="5986"/>
          <a:stretch/>
        </p:blipFill>
        <p:spPr>
          <a:xfrm>
            <a:off x="1457907" y="1420971"/>
            <a:ext cx="9384263" cy="52997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65AE26B2-3027-2332-E503-9992A16189BA}"/>
              </a:ext>
            </a:extLst>
          </p:cNvPr>
          <p:cNvSpPr txBox="1"/>
          <p:nvPr/>
        </p:nvSpPr>
        <p:spPr>
          <a:xfrm>
            <a:off x="1457908" y="141905"/>
            <a:ext cx="9384262" cy="923330"/>
          </a:xfrm>
          <a:prstGeom prst="rect">
            <a:avLst/>
          </a:prstGeom>
          <a:noFill/>
        </p:spPr>
        <p:txBody>
          <a:bodyPr wrap="square">
            <a:spAutoFit/>
          </a:bodyPr>
          <a:lstStyle/>
          <a:p>
            <a:r>
              <a:rPr lang="en-IN" dirty="0">
                <a:solidFill>
                  <a:srgbClr val="8E0000"/>
                </a:solidFill>
                <a:latin typeface="Bahnschrift Condensed" panose="020B0502040204020203" pitchFamily="34" charset="0"/>
              </a:rPr>
              <a:t>MULTIVARIATE ANALYSIS:</a:t>
            </a:r>
          </a:p>
          <a:p>
            <a:r>
              <a:rPr lang="en-US" dirty="0">
                <a:solidFill>
                  <a:srgbClr val="8E0000"/>
                </a:solidFill>
                <a:latin typeface="Bahnschrift Condensed" panose="020B0502040204020203" pitchFamily="34" charset="0"/>
              </a:rPr>
              <a:t>Creating a pairplot in Seaborn allows us to visualize the relationship between every numeric variable in the dataset at once</a:t>
            </a:r>
            <a:endParaRPr lang="en-IN" dirty="0">
              <a:solidFill>
                <a:srgbClr val="8E0000"/>
              </a:solidFill>
              <a:latin typeface="Bahnschrift Condensed" panose="020B0502040204020203" pitchFamily="34" charset="0"/>
            </a:endParaRPr>
          </a:p>
        </p:txBody>
      </p:sp>
    </p:spTree>
    <p:extLst>
      <p:ext uri="{BB962C8B-B14F-4D97-AF65-F5344CB8AC3E}">
        <p14:creationId xmlns:p14="http://schemas.microsoft.com/office/powerpoint/2010/main" val="199545442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310</TotalTime>
  <Words>1287</Words>
  <Application>Microsoft Office PowerPoint</Application>
  <PresentationFormat>Widescreen</PresentationFormat>
  <Paragraphs>132</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Bahnschrift Condensed</vt:lpstr>
      <vt:lpstr>lato</vt:lpstr>
      <vt:lpstr>Tw Cen MT</vt:lpstr>
      <vt:lpstr>Wingdings</vt:lpstr>
      <vt:lpstr>Circuit</vt:lpstr>
      <vt:lpstr>Marketing &amp; research analytics project</vt:lpstr>
      <vt:lpstr>Problem statement</vt:lpstr>
      <vt:lpstr>contents</vt:lpstr>
      <vt:lpstr>DATA ANALYSIS</vt:lpstr>
      <vt:lpstr>Data shape: Dataset has 2747 rows and 20 columns.</vt:lpstr>
      <vt:lpstr>Exploratory data analysis(EDA)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 &amp; research analytics project</dc:title>
  <dc:creator>BARKHA AGARWAL</dc:creator>
  <cp:lastModifiedBy>barkhaagarwal944@outlook.com</cp:lastModifiedBy>
  <cp:revision>13</cp:revision>
  <dcterms:created xsi:type="dcterms:W3CDTF">2023-04-27T09:44:42Z</dcterms:created>
  <dcterms:modified xsi:type="dcterms:W3CDTF">2023-04-29T13:29:04Z</dcterms:modified>
</cp:coreProperties>
</file>